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1" r:id="rId3"/>
    <p:sldId id="285" r:id="rId4"/>
    <p:sldId id="275" r:id="rId5"/>
    <p:sldId id="310" r:id="rId6"/>
    <p:sldId id="331" r:id="rId7"/>
    <p:sldId id="305" r:id="rId8"/>
    <p:sldId id="334" r:id="rId9"/>
    <p:sldId id="332" r:id="rId10"/>
    <p:sldId id="313" r:id="rId11"/>
    <p:sldId id="326" r:id="rId12"/>
    <p:sldId id="319" r:id="rId13"/>
    <p:sldId id="333" r:id="rId14"/>
    <p:sldId id="274" r:id="rId15"/>
    <p:sldId id="278" r:id="rId16"/>
    <p:sldId id="271" r:id="rId17"/>
    <p:sldId id="309" r:id="rId18"/>
    <p:sldId id="306" r:id="rId19"/>
    <p:sldId id="290" r:id="rId20"/>
    <p:sldId id="286" r:id="rId21"/>
    <p:sldId id="330" r:id="rId22"/>
    <p:sldId id="336" r:id="rId23"/>
    <p:sldId id="335" r:id="rId24"/>
    <p:sldId id="328" r:id="rId25"/>
    <p:sldId id="312" r:id="rId26"/>
    <p:sldId id="325" r:id="rId27"/>
    <p:sldId id="300" r:id="rId28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ideFactory" initials="S" lastIdx="1" clrIdx="0">
    <p:extLst>
      <p:ext uri="{19B8F6BF-5375-455C-9EA6-DF929625EA0E}">
        <p15:presenceInfo xmlns:p15="http://schemas.microsoft.com/office/powerpoint/2012/main" userId="SlideFactory" providerId="None"/>
      </p:ext>
    </p:extLst>
  </p:cmAuthor>
  <p:cmAuthor id="2" name="Jerome Tardif" initials="JT" lastIdx="1" clrIdx="1">
    <p:extLst>
      <p:ext uri="{19B8F6BF-5375-455C-9EA6-DF929625EA0E}">
        <p15:presenceInfo xmlns:p15="http://schemas.microsoft.com/office/powerpoint/2012/main" userId="0c896ccc92d9e5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2EF1F-4CE6-4D99-A603-FEF673FD6FE2}" v="28" dt="2021-12-21T00:52:19.905"/>
    <p1510:client id="{C34E9D9D-7769-438E-9922-F294DF2C2EC4}" v="853" dt="2021-12-20T16:05:36.4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01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ome Tardif" userId="8d76f7c9-96a1-4cb9-8368-cb4cac15bbef" providerId="ADAL" clId="{3B12EF1F-4CE6-4D99-A603-FEF673FD6FE2}"/>
    <pc:docChg chg="modSld modShowInfo">
      <pc:chgData name="Jerome Tardif" userId="8d76f7c9-96a1-4cb9-8368-cb4cac15bbef" providerId="ADAL" clId="{3B12EF1F-4CE6-4D99-A603-FEF673FD6FE2}" dt="2021-12-21T00:52:19.904" v="41"/>
      <pc:docMkLst>
        <pc:docMk/>
      </pc:docMkLst>
      <pc:sldChg chg="modSp modAnim">
        <pc:chgData name="Jerome Tardif" userId="8d76f7c9-96a1-4cb9-8368-cb4cac15bbef" providerId="ADAL" clId="{3B12EF1F-4CE6-4D99-A603-FEF673FD6FE2}" dt="2021-12-21T00:51:15.475" v="27" actId="20577"/>
        <pc:sldMkLst>
          <pc:docMk/>
          <pc:sldMk cId="1368364746" sldId="274"/>
        </pc:sldMkLst>
        <pc:spChg chg="mod">
          <ac:chgData name="Jerome Tardif" userId="8d76f7c9-96a1-4cb9-8368-cb4cac15bbef" providerId="ADAL" clId="{3B12EF1F-4CE6-4D99-A603-FEF673FD6FE2}" dt="2021-12-21T00:51:15.475" v="27" actId="20577"/>
          <ac:spMkLst>
            <pc:docMk/>
            <pc:sldMk cId="1368364746" sldId="274"/>
            <ac:spMk id="114" creationId="{FC642AD1-A1CD-4E43-948A-E821B7E0AEC3}"/>
          </ac:spMkLst>
        </pc:spChg>
      </pc:sldChg>
      <pc:sldChg chg="modAnim">
        <pc:chgData name="Jerome Tardif" userId="8d76f7c9-96a1-4cb9-8368-cb4cac15bbef" providerId="ADAL" clId="{3B12EF1F-4CE6-4D99-A603-FEF673FD6FE2}" dt="2021-12-20T18:49:38.623" v="23"/>
        <pc:sldMkLst>
          <pc:docMk/>
          <pc:sldMk cId="2477322428" sldId="278"/>
        </pc:sldMkLst>
      </pc:sldChg>
      <pc:sldChg chg="mod modAnim">
        <pc:chgData name="Jerome Tardif" userId="8d76f7c9-96a1-4cb9-8368-cb4cac15bbef" providerId="ADAL" clId="{3B12EF1F-4CE6-4D99-A603-FEF673FD6FE2}" dt="2021-12-21T00:51:35.989" v="30" actId="27918"/>
        <pc:sldMkLst>
          <pc:docMk/>
          <pc:sldMk cId="2093304554" sldId="286"/>
        </pc:sldMkLst>
      </pc:sldChg>
      <pc:sldChg chg="modSp mod">
        <pc:chgData name="Jerome Tardif" userId="8d76f7c9-96a1-4cb9-8368-cb4cac15bbef" providerId="ADAL" clId="{3B12EF1F-4CE6-4D99-A603-FEF673FD6FE2}" dt="2021-12-21T00:51:44.750" v="32" actId="20577"/>
        <pc:sldMkLst>
          <pc:docMk/>
          <pc:sldMk cId="2306335192" sldId="312"/>
        </pc:sldMkLst>
        <pc:spChg chg="mod">
          <ac:chgData name="Jerome Tardif" userId="8d76f7c9-96a1-4cb9-8368-cb4cac15bbef" providerId="ADAL" clId="{3B12EF1F-4CE6-4D99-A603-FEF673FD6FE2}" dt="2021-12-21T00:51:44.750" v="32" actId="20577"/>
          <ac:spMkLst>
            <pc:docMk/>
            <pc:sldMk cId="2306335192" sldId="312"/>
            <ac:spMk id="5" creationId="{77B38722-24BB-471D-A43C-4E6A0AFCDE28}"/>
          </ac:spMkLst>
        </pc:spChg>
      </pc:sldChg>
      <pc:sldChg chg="modSp modAnim">
        <pc:chgData name="Jerome Tardif" userId="8d76f7c9-96a1-4cb9-8368-cb4cac15bbef" providerId="ADAL" clId="{3B12EF1F-4CE6-4D99-A603-FEF673FD6FE2}" dt="2021-12-21T00:52:19.904" v="41"/>
        <pc:sldMkLst>
          <pc:docMk/>
          <pc:sldMk cId="3954461549" sldId="313"/>
        </pc:sldMkLst>
        <pc:graphicFrameChg chg="mod">
          <ac:chgData name="Jerome Tardif" userId="8d76f7c9-96a1-4cb9-8368-cb4cac15bbef" providerId="ADAL" clId="{3B12EF1F-4CE6-4D99-A603-FEF673FD6FE2}" dt="2021-12-21T00:52:19.904" v="41"/>
          <ac:graphicFrameMkLst>
            <pc:docMk/>
            <pc:sldMk cId="3954461549" sldId="313"/>
            <ac:graphicFrameMk id="15" creationId="{AA546C6F-62A3-48A5-ABA8-AEDA2C625A45}"/>
          </ac:graphicFrameMkLst>
        </pc:graphicFrameChg>
      </pc:sldChg>
      <pc:sldChg chg="modAnim">
        <pc:chgData name="Jerome Tardif" userId="8d76f7c9-96a1-4cb9-8368-cb4cac15bbef" providerId="ADAL" clId="{3B12EF1F-4CE6-4D99-A603-FEF673FD6FE2}" dt="2021-12-20T18:47:24.034" v="1"/>
        <pc:sldMkLst>
          <pc:docMk/>
          <pc:sldMk cId="506136449" sldId="319"/>
        </pc:sldMkLst>
      </pc:sldChg>
      <pc:sldChg chg="modSp mod">
        <pc:chgData name="Jerome Tardif" userId="8d76f7c9-96a1-4cb9-8368-cb4cac15bbef" providerId="ADAL" clId="{3B12EF1F-4CE6-4D99-A603-FEF673FD6FE2}" dt="2021-12-21T00:51:55.750" v="40" actId="20577"/>
        <pc:sldMkLst>
          <pc:docMk/>
          <pc:sldMk cId="247156021" sldId="325"/>
        </pc:sldMkLst>
        <pc:graphicFrameChg chg="modGraphic">
          <ac:chgData name="Jerome Tardif" userId="8d76f7c9-96a1-4cb9-8368-cb4cac15bbef" providerId="ADAL" clId="{3B12EF1F-4CE6-4D99-A603-FEF673FD6FE2}" dt="2021-12-21T00:51:55.750" v="40" actId="20577"/>
          <ac:graphicFrameMkLst>
            <pc:docMk/>
            <pc:sldMk cId="247156021" sldId="325"/>
            <ac:graphicFrameMk id="8" creationId="{E533AAE1-AB92-49AB-BAF9-371278CF4955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c896ccc92d9e500/Travail_VILLE_GASP&#201;/Budget/2019/Budgetmunicipal2019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villegaspe-my.sharepoint.com/personal/jerome_tardif_ville_gaspe_qc_ca/Documents/Budget/2022/Sta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c896ccc92d9e500/Travail_VILLE_GASP&#201;/Budget/2019/Budgetmunicipal2019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c896ccc92d9e500/Travail_VILLE_GASP&#201;/Budget/2020/Budgetmunicipal2020_DSC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c896ccc92d9e500/Travail_VILLE_GASP&#201;/Budget/2020/Budgetmunicipal2020_DSC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c896ccc92d9e500/Travail_VILLE_GASP&#201;/Budget/2019/Budgetmunicipal2019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c896ccc92d9e500/Travail_VILLE_GASP&#201;/Budget/2020/Budgetmunicipal2020_DSC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c896ccc92d9e500/Travail_VILLE_GASP&#201;/Budget/2019/Budgetmunicipal2019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c896ccc92d9e500/Travail_VILLE_GASP&#201;/Budget/2019/Budgetmunicipal2019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c896ccc92d9e500/Travail_VILLE_GASP&#201;/Budget/2019/Budgetmunicipal2019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c896ccc92d9e500/Travail_VILLE_GASP&#201;/Budget/2019/Budgetmunicipal2019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c896ccc92d9e500/Travail_VILLE_GASP&#201;/Budget/2019/Budgetmunicipal2019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c896ccc92d9e500/Travail_VILLE_GASP&#201;/Budget/2019/Budgetmunicipal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Millions $</c:v>
                </c:pt>
              </c:strCache>
            </c:strRef>
          </c:tx>
          <c:spPr>
            <a:solidFill>
              <a:schemeClr val="accent1"/>
            </a:solidFill>
            <a:ln w="38100"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Sheet1!$A$4:$A$14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Sheet1!$B$4:$B$14</c:f>
              <c:numCache>
                <c:formatCode>General</c:formatCode>
                <c:ptCount val="11"/>
                <c:pt idx="0">
                  <c:v>21.7</c:v>
                </c:pt>
                <c:pt idx="1">
                  <c:v>23</c:v>
                </c:pt>
                <c:pt idx="2">
                  <c:v>22.4</c:v>
                </c:pt>
                <c:pt idx="3">
                  <c:v>23.2</c:v>
                </c:pt>
                <c:pt idx="4">
                  <c:v>23.6</c:v>
                </c:pt>
                <c:pt idx="5">
                  <c:v>24.2</c:v>
                </c:pt>
                <c:pt idx="6">
                  <c:v>25.4</c:v>
                </c:pt>
                <c:pt idx="7">
                  <c:v>26.4</c:v>
                </c:pt>
                <c:pt idx="8">
                  <c:v>27.9</c:v>
                </c:pt>
                <c:pt idx="9">
                  <c:v>27.9</c:v>
                </c:pt>
                <c:pt idx="10">
                  <c:v>29.2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1F-45DC-A744-29FC6AD5E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5542344"/>
        <c:axId val="1175535456"/>
      </c:areaChart>
      <c:catAx>
        <c:axId val="1175542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75535456"/>
        <c:crosses val="autoZero"/>
        <c:auto val="1"/>
        <c:lblAlgn val="ctr"/>
        <c:lblOffset val="100"/>
        <c:noMultiLvlLbl val="1"/>
      </c:catAx>
      <c:valAx>
        <c:axId val="117553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75542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349095064033426"/>
          <c:y val="7.4870324236348346E-2"/>
          <c:w val="0.47761412432141631"/>
          <c:h val="0.92981698009540459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374191956651"/>
          <c:y val="3.4298389933908775E-2"/>
          <c:w val="0.86528480636815264"/>
          <c:h val="0.62457346505437572"/>
        </c:manualLayout>
      </c:layout>
      <c:lineChart>
        <c:grouping val="standard"/>
        <c:varyColors val="0"/>
        <c:ser>
          <c:idx val="0"/>
          <c:order val="0"/>
          <c:tx>
            <c:strRef>
              <c:f>Feuil2!$B$3</c:f>
              <c:strCache>
                <c:ptCount val="1"/>
                <c:pt idx="0">
                  <c:v>Administration générale</c:v>
                </c:pt>
              </c:strCache>
            </c:strRef>
          </c:tx>
          <c:spPr>
            <a:ln w="34925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Feuil2!$C$2:$M$2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Feuil2!$C$3:$M$3</c:f>
              <c:numCache>
                <c:formatCode>"$"#,##0_);[Red]\("$"#,##0\)</c:formatCode>
                <c:ptCount val="11"/>
                <c:pt idx="0">
                  <c:v>3360238</c:v>
                </c:pt>
                <c:pt idx="1">
                  <c:v>3517018</c:v>
                </c:pt>
                <c:pt idx="2">
                  <c:v>3643784</c:v>
                </c:pt>
                <c:pt idx="3">
                  <c:v>3653075</c:v>
                </c:pt>
                <c:pt idx="4">
                  <c:v>3614310</c:v>
                </c:pt>
                <c:pt idx="5">
                  <c:v>3898439</c:v>
                </c:pt>
                <c:pt idx="6">
                  <c:v>3685548</c:v>
                </c:pt>
                <c:pt idx="7">
                  <c:v>3746974</c:v>
                </c:pt>
                <c:pt idx="8">
                  <c:v>4076801</c:v>
                </c:pt>
                <c:pt idx="9">
                  <c:v>4278322</c:v>
                </c:pt>
                <c:pt idx="10">
                  <c:v>4230231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09-42CC-8FDA-01C44F6E16EE}"/>
            </c:ext>
          </c:extLst>
        </c:ser>
        <c:ser>
          <c:idx val="1"/>
          <c:order val="1"/>
          <c:tx>
            <c:strRef>
              <c:f>Feuil2!$B$4</c:f>
              <c:strCache>
                <c:ptCount val="1"/>
                <c:pt idx="0">
                  <c:v>Sécurité publique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Feuil2!$C$2:$M$2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Feuil2!$C$4:$M$4</c:f>
              <c:numCache>
                <c:formatCode>"$"#,##0_);[Red]\("$"#,##0\)</c:formatCode>
                <c:ptCount val="11"/>
                <c:pt idx="0">
                  <c:v>2187555</c:v>
                </c:pt>
                <c:pt idx="1">
                  <c:v>2513431</c:v>
                </c:pt>
                <c:pt idx="2">
                  <c:v>2368869</c:v>
                </c:pt>
                <c:pt idx="3">
                  <c:v>2566359</c:v>
                </c:pt>
                <c:pt idx="4">
                  <c:v>2575849</c:v>
                </c:pt>
                <c:pt idx="5">
                  <c:v>2475739</c:v>
                </c:pt>
                <c:pt idx="6">
                  <c:v>2446826</c:v>
                </c:pt>
                <c:pt idx="7">
                  <c:v>2604365</c:v>
                </c:pt>
                <c:pt idx="8">
                  <c:v>2733339</c:v>
                </c:pt>
                <c:pt idx="9">
                  <c:v>2898929</c:v>
                </c:pt>
                <c:pt idx="10">
                  <c:v>2982340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09-42CC-8FDA-01C44F6E16EE}"/>
            </c:ext>
          </c:extLst>
        </c:ser>
        <c:ser>
          <c:idx val="2"/>
          <c:order val="2"/>
          <c:tx>
            <c:strRef>
              <c:f>Feuil2!$B$5</c:f>
              <c:strCache>
                <c:ptCount val="1"/>
                <c:pt idx="0">
                  <c:v>Transport routier et aéroport</c:v>
                </c:pt>
              </c:strCache>
            </c:strRef>
          </c:tx>
          <c:spPr>
            <a:ln w="34925" cap="rnd">
              <a:solidFill>
                <a:schemeClr val="tx2">
                  <a:lumMod val="7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Feuil2!$C$2:$M$2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Feuil2!$C$5:$M$5</c:f>
              <c:numCache>
                <c:formatCode>"$"#,##0_);[Red]\("$"#,##0\)</c:formatCode>
                <c:ptCount val="11"/>
                <c:pt idx="0">
                  <c:v>4913345</c:v>
                </c:pt>
                <c:pt idx="1">
                  <c:v>5063684</c:v>
                </c:pt>
                <c:pt idx="2">
                  <c:v>5077289</c:v>
                </c:pt>
                <c:pt idx="3">
                  <c:v>5048453</c:v>
                </c:pt>
                <c:pt idx="4">
                  <c:v>5215185</c:v>
                </c:pt>
                <c:pt idx="5">
                  <c:v>5474439</c:v>
                </c:pt>
                <c:pt idx="6">
                  <c:v>5868832</c:v>
                </c:pt>
                <c:pt idx="7">
                  <c:v>6282536</c:v>
                </c:pt>
                <c:pt idx="8">
                  <c:v>6646376</c:v>
                </c:pt>
                <c:pt idx="9">
                  <c:v>6577674</c:v>
                </c:pt>
                <c:pt idx="10">
                  <c:v>6926674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309-42CC-8FDA-01C44F6E16EE}"/>
            </c:ext>
          </c:extLst>
        </c:ser>
        <c:ser>
          <c:idx val="3"/>
          <c:order val="3"/>
          <c:tx>
            <c:strRef>
              <c:f>Feuil2!$B$6</c:f>
              <c:strCache>
                <c:ptCount val="1"/>
                <c:pt idx="0">
                  <c:v>Hygiène du milieu</c:v>
                </c:pt>
              </c:strCache>
            </c:strRef>
          </c:tx>
          <c:spPr>
            <a:ln w="34925" cap="rnd">
              <a:solidFill>
                <a:srgbClr val="00B0F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Feuil2!$C$2:$M$2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Feuil2!$C$6:$M$6</c:f>
              <c:numCache>
                <c:formatCode>"$"#,##0_);[Red]\("$"#,##0\)</c:formatCode>
                <c:ptCount val="11"/>
                <c:pt idx="0">
                  <c:v>4111275</c:v>
                </c:pt>
                <c:pt idx="1">
                  <c:v>4122212</c:v>
                </c:pt>
                <c:pt idx="2">
                  <c:v>4011995</c:v>
                </c:pt>
                <c:pt idx="3">
                  <c:v>4267147</c:v>
                </c:pt>
                <c:pt idx="4">
                  <c:v>4209145</c:v>
                </c:pt>
                <c:pt idx="5">
                  <c:v>4262200</c:v>
                </c:pt>
                <c:pt idx="6">
                  <c:v>4500929</c:v>
                </c:pt>
                <c:pt idx="7">
                  <c:v>4847017</c:v>
                </c:pt>
                <c:pt idx="8">
                  <c:v>5092541</c:v>
                </c:pt>
                <c:pt idx="9">
                  <c:v>5467397</c:v>
                </c:pt>
                <c:pt idx="10">
                  <c:v>5968104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309-42CC-8FDA-01C44F6E16EE}"/>
            </c:ext>
          </c:extLst>
        </c:ser>
        <c:ser>
          <c:idx val="4"/>
          <c:order val="4"/>
          <c:tx>
            <c:strRef>
              <c:f>Feuil2!$B$7</c:f>
              <c:strCache>
                <c:ptCount val="1"/>
                <c:pt idx="0">
                  <c:v>Aménagement, urbanisme et développement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Feuil2!$C$2:$M$2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Feuil2!$C$7:$M$7</c:f>
              <c:numCache>
                <c:formatCode>"$"#,##0_);[Red]\("$"#,##0\)</c:formatCode>
                <c:ptCount val="11"/>
                <c:pt idx="0">
                  <c:v>1220003</c:v>
                </c:pt>
                <c:pt idx="1">
                  <c:v>1273363</c:v>
                </c:pt>
                <c:pt idx="2">
                  <c:v>1316532</c:v>
                </c:pt>
                <c:pt idx="3">
                  <c:v>1297717</c:v>
                </c:pt>
                <c:pt idx="4">
                  <c:v>1352831</c:v>
                </c:pt>
                <c:pt idx="5">
                  <c:v>1398715</c:v>
                </c:pt>
                <c:pt idx="6">
                  <c:v>1421136</c:v>
                </c:pt>
                <c:pt idx="7">
                  <c:v>1378408</c:v>
                </c:pt>
                <c:pt idx="8">
                  <c:v>1388407</c:v>
                </c:pt>
                <c:pt idx="9">
                  <c:v>1429042</c:v>
                </c:pt>
                <c:pt idx="10">
                  <c:v>1499673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309-42CC-8FDA-01C44F6E16EE}"/>
            </c:ext>
          </c:extLst>
        </c:ser>
        <c:ser>
          <c:idx val="5"/>
          <c:order val="5"/>
          <c:tx>
            <c:strRef>
              <c:f>Feuil2!$B$8</c:f>
              <c:strCache>
                <c:ptCount val="1"/>
                <c:pt idx="0">
                  <c:v>Loisirs et Culture</c:v>
                </c:pt>
              </c:strCache>
            </c:strRef>
          </c:tx>
          <c:spPr>
            <a:ln w="34925" cap="rnd">
              <a:solidFill>
                <a:srgbClr val="7030A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Feuil2!$C$2:$M$2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Feuil2!$C$8:$M$8</c:f>
              <c:numCache>
                <c:formatCode>"$"#,##0_);[Red]\("$"#,##0\)</c:formatCode>
                <c:ptCount val="11"/>
                <c:pt idx="0">
                  <c:v>2110040</c:v>
                </c:pt>
                <c:pt idx="1">
                  <c:v>2294903</c:v>
                </c:pt>
                <c:pt idx="2">
                  <c:v>2453045</c:v>
                </c:pt>
                <c:pt idx="3">
                  <c:v>2453172</c:v>
                </c:pt>
                <c:pt idx="4">
                  <c:v>2589342</c:v>
                </c:pt>
                <c:pt idx="5">
                  <c:v>2735266</c:v>
                </c:pt>
                <c:pt idx="6">
                  <c:v>2868685</c:v>
                </c:pt>
                <c:pt idx="7">
                  <c:v>3081971</c:v>
                </c:pt>
                <c:pt idx="8">
                  <c:v>3230156</c:v>
                </c:pt>
                <c:pt idx="9">
                  <c:v>3279546</c:v>
                </c:pt>
                <c:pt idx="10">
                  <c:v>3515928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309-42CC-8FDA-01C44F6E16EE}"/>
            </c:ext>
          </c:extLst>
        </c:ser>
        <c:ser>
          <c:idx val="6"/>
          <c:order val="6"/>
          <c:tx>
            <c:strRef>
              <c:f>Feuil2!$B$9</c:f>
              <c:strCache>
                <c:ptCount val="1"/>
                <c:pt idx="0">
                  <c:v>Remboursement de la dette et fonds de roulement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Feuil2!$C$2:$M$2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Feuil2!$C$9:$M$9</c:f>
              <c:numCache>
                <c:formatCode>"$"#,##0_);[Red]\("$"#,##0\)</c:formatCode>
                <c:ptCount val="11"/>
                <c:pt idx="0">
                  <c:v>4098726</c:v>
                </c:pt>
                <c:pt idx="1">
                  <c:v>4106042</c:v>
                </c:pt>
                <c:pt idx="2">
                  <c:v>3924379</c:v>
                </c:pt>
                <c:pt idx="3">
                  <c:v>4361494</c:v>
                </c:pt>
                <c:pt idx="4">
                  <c:v>4417427</c:v>
                </c:pt>
                <c:pt idx="5">
                  <c:v>4485856</c:v>
                </c:pt>
                <c:pt idx="6">
                  <c:v>4816171</c:v>
                </c:pt>
                <c:pt idx="7">
                  <c:v>5342704</c:v>
                </c:pt>
                <c:pt idx="8">
                  <c:v>5499786</c:v>
                </c:pt>
                <c:pt idx="9">
                  <c:v>5598974</c:v>
                </c:pt>
                <c:pt idx="10">
                  <c:v>5687627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309-42CC-8FDA-01C44F6E16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3120336"/>
        <c:axId val="683121584"/>
      </c:lineChart>
      <c:catAx>
        <c:axId val="68312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83121584"/>
        <c:crosses val="autoZero"/>
        <c:auto val="1"/>
        <c:lblAlgn val="ctr"/>
        <c:lblOffset val="100"/>
        <c:noMultiLvlLbl val="0"/>
      </c:catAx>
      <c:valAx>
        <c:axId val="68312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8312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50237871776489E-2"/>
          <c:y val="0.7573089837116278"/>
          <c:w val="0.97093285850112476"/>
          <c:h val="0.227041560805219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349095064033426"/>
          <c:y val="7.4870324236348346E-2"/>
          <c:w val="0.47761412432141631"/>
          <c:h val="0.92981698009540459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353-4DFB-B4AB-928AB849AC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353-4DFB-B4AB-928AB849AC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353-4DFB-B4AB-928AB849AC6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353-4DFB-B4AB-928AB849AC6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353-4DFB-B4AB-928AB849AC6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353-4DFB-B4AB-928AB849AC6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353-4DFB-B4AB-928AB849AC6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353-4DFB-B4AB-928AB849AC6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353-4DFB-B4AB-928AB849AC6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07407407407404"/>
                      <c:h val="0.185639689171002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353-4DFB-B4AB-928AB849AC6B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D353-4DFB-B4AB-928AB849AC6B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D353-4DFB-B4AB-928AB849AC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'[Budgetmunicipal2020_DSC.xlsx]2021'!$F$10:$F$15</c:f>
              <c:strCache>
                <c:ptCount val="6"/>
                <c:pt idx="0">
                  <c:v>Taxes foncières</c:v>
                </c:pt>
                <c:pt idx="1">
                  <c:v>Tarification des services</c:v>
                </c:pt>
                <c:pt idx="2">
                  <c:v>Compensations tenant lieu de taxes</c:v>
                </c:pt>
                <c:pt idx="3">
                  <c:v>Subventions gouvernementales</c:v>
                </c:pt>
                <c:pt idx="4">
                  <c:v>Autres revenus sources locales</c:v>
                </c:pt>
                <c:pt idx="5">
                  <c:v>Autres services rendus</c:v>
                </c:pt>
              </c:strCache>
            </c:strRef>
          </c:cat>
          <c:val>
            <c:numRef>
              <c:f>'[Budgetmunicipal2020_DSC.xlsx]2021'!$G$10:$G$15</c:f>
              <c:numCache>
                <c:formatCode>0.0%</c:formatCode>
                <c:ptCount val="6"/>
                <c:pt idx="0">
                  <c:v>0.52179359554606164</c:v>
                </c:pt>
                <c:pt idx="1">
                  <c:v>0.16766615842884935</c:v>
                </c:pt>
                <c:pt idx="2">
                  <c:v>0.10188340872894343</c:v>
                </c:pt>
                <c:pt idx="3">
                  <c:v>3.8858928942217028E-2</c:v>
                </c:pt>
                <c:pt idx="4">
                  <c:v>6.5365343641265547E-2</c:v>
                </c:pt>
                <c:pt idx="5">
                  <c:v>0.10443256471266302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353-4DFB-B4AB-928AB849AC6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349095064033426"/>
          <c:y val="7.4870324236348346E-2"/>
          <c:w val="0.47761412432141631"/>
          <c:h val="0.92981698009540459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804859529233108E-2"/>
          <c:y val="4.9313075057482274E-2"/>
          <c:w val="0.85923567640605303"/>
          <c:h val="0.74601911971848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'2020'!$G$3</c:f>
              <c:strCache>
                <c:ptCount val="1"/>
                <c:pt idx="0">
                  <c:v>Compte de taxes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159076641615977E-3"/>
                  <c:y val="-1.07962197928996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A9-4C9F-9303-4AB1A34934B3}"/>
                </c:ext>
              </c:extLst>
            </c:dLbl>
            <c:dLbl>
              <c:idx val="1"/>
              <c:layout>
                <c:manualLayout>
                  <c:x val="-1.0365959380362192E-3"/>
                  <c:y val="-1.07962197928996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FA9-4C9F-9303-4AB1A34934B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FFA9-4C9F-9303-4AB1A34934B3}"/>
                </c:ext>
              </c:extLst>
            </c:dLbl>
            <c:dLbl>
              <c:idx val="3"/>
              <c:layout>
                <c:manualLayout>
                  <c:x val="1.4118234544785318E-3"/>
                  <c:y val="-2.69744844740602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A9-4C9F-9303-4AB1A34934B3}"/>
                </c:ext>
              </c:extLst>
            </c:dLbl>
            <c:dLbl>
              <c:idx val="4"/>
              <c:layout>
                <c:manualLayout>
                  <c:x val="-1.1136292511798809E-16"/>
                  <c:y val="-2.8789919447732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FA9-4C9F-9303-4AB1A3493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1">
                        <a:lumMod val="20000"/>
                        <a:lumOff val="80000"/>
                      </a:schemeClr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'2020'!$F$4:$F$8</c:f>
              <c:strCache>
                <c:ptCount val="5"/>
                <c:pt idx="0">
                  <c:v>Gaspé (2022)</c:v>
                </c:pt>
                <c:pt idx="1">
                  <c:v>Matane (2022)</c:v>
                </c:pt>
                <c:pt idx="2">
                  <c:v>Rimouski (2022)</c:v>
                </c:pt>
                <c:pt idx="3">
                  <c:v>Rivière-du-Loup (2021)</c:v>
                </c:pt>
                <c:pt idx="4">
                  <c:v>New Richmond (2021)</c:v>
                </c:pt>
              </c:strCache>
            </c:strRef>
          </c:cat>
          <c:val>
            <c:numRef>
              <c:f>'2020'!$G$4:$G$8</c:f>
              <c:numCache>
                <c:formatCode>#,##0</c:formatCode>
                <c:ptCount val="5"/>
                <c:pt idx="0">
                  <c:v>2168</c:v>
                </c:pt>
                <c:pt idx="1">
                  <c:v>2590</c:v>
                </c:pt>
                <c:pt idx="2">
                  <c:v>2632</c:v>
                </c:pt>
                <c:pt idx="3">
                  <c:v>2860.75</c:v>
                </c:pt>
                <c:pt idx="4">
                  <c:v>2410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A9-4C9F-9303-4AB1A3493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9"/>
        <c:axId val="380773888"/>
        <c:axId val="380775424"/>
      </c:barChart>
      <c:lineChart>
        <c:grouping val="standard"/>
        <c:varyColors val="0"/>
        <c:ser>
          <c:idx val="1"/>
          <c:order val="1"/>
          <c:tx>
            <c:strRef>
              <c:f>'2020'!$H$3</c:f>
              <c:strCache>
                <c:ptCount val="1"/>
                <c:pt idx="0">
                  <c:v>Taux de taxe résidentielle</c:v>
                </c:pt>
              </c:strCache>
            </c:strRef>
          </c:tx>
          <c:spPr>
            <a:ln w="25400">
              <a:solidFill>
                <a:schemeClr val="bg2"/>
              </a:solidFill>
            </a:ln>
          </c:spPr>
          <c:marker>
            <c:spPr>
              <a:solidFill>
                <a:schemeClr val="tx1"/>
              </a:solidFill>
            </c:spPr>
          </c:marker>
          <c:dLbls>
            <c:dLbl>
              <c:idx val="0"/>
              <c:layout>
                <c:manualLayout>
                  <c:x val="-2.7403048582623744E-2"/>
                  <c:y val="5.1232192326799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A9-4C9F-9303-4AB1A34934B3}"/>
                </c:ext>
              </c:extLst>
            </c:dLbl>
            <c:dLbl>
              <c:idx val="1"/>
              <c:layout>
                <c:manualLayout>
                  <c:x val="-2.8226130539864613E-2"/>
                  <c:y val="-5.1212864152885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FA9-4C9F-9303-4AB1A34934B3}"/>
                </c:ext>
              </c:extLst>
            </c:dLbl>
            <c:dLbl>
              <c:idx val="2"/>
              <c:layout>
                <c:manualLayout>
                  <c:x val="-2.8867787624844935E-2"/>
                  <c:y val="-4.7704269593617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A9-4C9F-9303-4AB1A34934B3}"/>
                </c:ext>
              </c:extLst>
            </c:dLbl>
            <c:dLbl>
              <c:idx val="3"/>
              <c:layout>
                <c:manualLayout>
                  <c:x val="-2.5564120741365274E-2"/>
                  <c:y val="-5.2197751432461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FA9-4C9F-9303-4AB1A34934B3}"/>
                </c:ext>
              </c:extLst>
            </c:dLbl>
            <c:dLbl>
              <c:idx val="4"/>
              <c:layout>
                <c:manualLayout>
                  <c:x val="-2.7403048582623848E-2"/>
                  <c:y val="5.0369433618661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A9-4C9F-9303-4AB1A34934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'2020'!$F$4:$F$8</c:f>
              <c:strCache>
                <c:ptCount val="5"/>
                <c:pt idx="0">
                  <c:v>Gaspé (2022)</c:v>
                </c:pt>
                <c:pt idx="1">
                  <c:v>Matane (2022)</c:v>
                </c:pt>
                <c:pt idx="2">
                  <c:v>Rimouski (2022)</c:v>
                </c:pt>
                <c:pt idx="3">
                  <c:v>Rivière-du-Loup (2021)</c:v>
                </c:pt>
                <c:pt idx="4">
                  <c:v>New Richmond (2021)</c:v>
                </c:pt>
              </c:strCache>
            </c:strRef>
          </c:cat>
          <c:val>
            <c:numRef>
              <c:f>'2020'!$H$4:$H$8</c:f>
              <c:numCache>
                <c:formatCode>#,##0.00</c:formatCode>
                <c:ptCount val="5"/>
                <c:pt idx="0">
                  <c:v>0.93</c:v>
                </c:pt>
                <c:pt idx="1">
                  <c:v>1.41</c:v>
                </c:pt>
                <c:pt idx="2">
                  <c:v>1</c:v>
                </c:pt>
                <c:pt idx="3">
                  <c:v>1.1200000000000001</c:v>
                </c:pt>
                <c:pt idx="4">
                  <c:v>1.1200000000000001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FA9-4C9F-9303-4AB1A3493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0782848"/>
        <c:axId val="380781312"/>
      </c:lineChart>
      <c:catAx>
        <c:axId val="380773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380775424"/>
        <c:crosses val="autoZero"/>
        <c:auto val="1"/>
        <c:lblAlgn val="ctr"/>
        <c:lblOffset val="100"/>
        <c:noMultiLvlLbl val="0"/>
      </c:catAx>
      <c:valAx>
        <c:axId val="3807754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fr-FR"/>
          </a:p>
        </c:txPr>
        <c:crossAx val="380773888"/>
        <c:crosses val="autoZero"/>
        <c:crossBetween val="between"/>
      </c:valAx>
      <c:valAx>
        <c:axId val="380781312"/>
        <c:scaling>
          <c:orientation val="minMax"/>
        </c:scaling>
        <c:delete val="0"/>
        <c:axPos val="r"/>
        <c:numFmt formatCode="#,##0.00" sourceLinked="1"/>
        <c:majorTickMark val="out"/>
        <c:minorTickMark val="none"/>
        <c:tickLblPos val="nextTo"/>
        <c:crossAx val="380782848"/>
        <c:crosses val="max"/>
        <c:crossBetween val="between"/>
      </c:valAx>
      <c:catAx>
        <c:axId val="380782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0781312"/>
        <c:crosses val="autoZero"/>
        <c:auto val="1"/>
        <c:lblAlgn val="ctr"/>
        <c:lblOffset val="100"/>
        <c:noMultiLvlLbl val="0"/>
      </c:catAx>
      <c:spPr>
        <a:ln cmpd="thickThin">
          <a:solidFill>
            <a:schemeClr val="bg2"/>
          </a:solidFill>
        </a:ln>
      </c:spPr>
    </c:plotArea>
    <c:legend>
      <c:legendPos val="r"/>
      <c:layout>
        <c:manualLayout>
          <c:xMode val="edge"/>
          <c:yMode val="edge"/>
          <c:x val="0.21701858426386875"/>
          <c:y val="0.85237798783965946"/>
          <c:w val="0.63429220550164711"/>
          <c:h val="0.13015140493956809"/>
        </c:manualLayout>
      </c:layout>
      <c:overlay val="0"/>
      <c:txPr>
        <a:bodyPr/>
        <a:lstStyle/>
        <a:p>
          <a:pPr>
            <a:defRPr sz="1100" b="1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62562934099734E-2"/>
          <c:y val="7.8830275797777516E-2"/>
          <c:w val="0.8106459553847053"/>
          <c:h val="0.753025353624489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Maisons et chalets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1.6087640014650456E-4"/>
                  <c:y val="1.976681009091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3B-4C4B-836F-A41BA6BA6D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48</c:v>
                </c:pt>
                <c:pt idx="1">
                  <c:v>74</c:v>
                </c:pt>
                <c:pt idx="2">
                  <c:v>62</c:v>
                </c:pt>
                <c:pt idx="3">
                  <c:v>55</c:v>
                </c:pt>
                <c:pt idx="4">
                  <c:v>41</c:v>
                </c:pt>
                <c:pt idx="5">
                  <c:v>32</c:v>
                </c:pt>
                <c:pt idx="6">
                  <c:v>34</c:v>
                </c:pt>
                <c:pt idx="7">
                  <c:v>31</c:v>
                </c:pt>
                <c:pt idx="8">
                  <c:v>43</c:v>
                </c:pt>
                <c:pt idx="9">
                  <c:v>42</c:v>
                </c:pt>
                <c:pt idx="10">
                  <c:v>56</c:v>
                </c:pt>
                <c:pt idx="1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98-4D71-BB0E-3CC0E665AF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Logements sociaux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1.4973450928288088E-3"/>
                  <c:y val="-1.8745365083662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463500617159439E-2"/>
                      <c:h val="5.20579196460779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353-47F9-B499-D57603B6FD47}"/>
                </c:ext>
              </c:extLst>
            </c:dLbl>
            <c:dLbl>
              <c:idx val="7"/>
              <c:layout>
                <c:manualLayout>
                  <c:x val="-9.4326945962946956E-17"/>
                  <c:y val="2.2569277399775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53-47F9-B499-D57603B6FD47}"/>
                </c:ext>
              </c:extLst>
            </c:dLbl>
            <c:dLbl>
              <c:idx val="9"/>
              <c:layout>
                <c:manualLayout>
                  <c:x val="7.7177483702080326E-3"/>
                  <c:y val="1.411908682638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3B-4C4B-836F-A41BA6BA6D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5">
                  <c:v>62</c:v>
                </c:pt>
                <c:pt idx="6">
                  <c:v>25</c:v>
                </c:pt>
                <c:pt idx="1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98-4D71-BB0E-3CC0E665AF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Logements locatifs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23</c:v>
                </c:pt>
                <c:pt idx="1">
                  <c:v>29</c:v>
                </c:pt>
                <c:pt idx="2">
                  <c:v>20</c:v>
                </c:pt>
                <c:pt idx="3">
                  <c:v>50</c:v>
                </c:pt>
                <c:pt idx="4">
                  <c:v>21</c:v>
                </c:pt>
                <c:pt idx="5">
                  <c:v>22</c:v>
                </c:pt>
                <c:pt idx="6">
                  <c:v>20</c:v>
                </c:pt>
                <c:pt idx="7">
                  <c:v>11</c:v>
                </c:pt>
                <c:pt idx="8">
                  <c:v>15</c:v>
                </c:pt>
                <c:pt idx="9">
                  <c:v>9</c:v>
                </c:pt>
                <c:pt idx="10">
                  <c:v>33</c:v>
                </c:pt>
                <c:pt idx="1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98-4D71-BB0E-3CC0E665AFB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Maison aîné.e.s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Sheet1!$E$2:$E$13</c:f>
              <c:numCache>
                <c:formatCode>General</c:formatCode>
                <c:ptCount val="12"/>
                <c:pt idx="1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D8-4777-B39C-FDCFDE4265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54827599"/>
        <c:axId val="263020543"/>
      </c:barChart>
      <c:catAx>
        <c:axId val="254827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63020543"/>
        <c:crosses val="autoZero"/>
        <c:auto val="1"/>
        <c:lblAlgn val="ctr"/>
        <c:lblOffset val="100"/>
        <c:noMultiLvlLbl val="0"/>
      </c:catAx>
      <c:valAx>
        <c:axId val="263020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482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492933956850697"/>
          <c:w val="0.95049215786161434"/>
          <c:h val="8.50706604314928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62562934099734E-2"/>
          <c:y val="7.8830275797777516E-2"/>
          <c:w val="0.8106459553847053"/>
          <c:h val="0.753025353624489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Nombre de permis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1.6087640014650456E-4"/>
                  <c:y val="1.976681009091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3B-4C4B-836F-A41BA6BA6D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793</c:v>
                </c:pt>
                <c:pt idx="1">
                  <c:v>1086</c:v>
                </c:pt>
                <c:pt idx="2">
                  <c:v>931</c:v>
                </c:pt>
                <c:pt idx="3">
                  <c:v>885</c:v>
                </c:pt>
                <c:pt idx="4">
                  <c:v>758</c:v>
                </c:pt>
                <c:pt idx="5">
                  <c:v>712</c:v>
                </c:pt>
                <c:pt idx="6">
                  <c:v>733</c:v>
                </c:pt>
                <c:pt idx="7">
                  <c:v>798</c:v>
                </c:pt>
                <c:pt idx="8">
                  <c:v>743</c:v>
                </c:pt>
                <c:pt idx="9">
                  <c:v>819</c:v>
                </c:pt>
                <c:pt idx="10">
                  <c:v>804</c:v>
                </c:pt>
                <c:pt idx="11">
                  <c:v>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98-4D71-BB0E-3CC0E665A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54827599"/>
        <c:axId val="263020543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Valeurs des travaux (M$)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9699963839093695E-2"/>
                  <c:y val="-4.6001246780579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64-488B-B1A3-A47A769EEC56}"/>
                </c:ext>
              </c:extLst>
            </c:dLbl>
            <c:dLbl>
              <c:idx val="1"/>
              <c:layout>
                <c:manualLayout>
                  <c:x val="-3.8282107987697503E-2"/>
                  <c:y val="-6.5370192793455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E64-488B-B1A3-A47A769EEC56}"/>
                </c:ext>
              </c:extLst>
            </c:dLbl>
            <c:dLbl>
              <c:idx val="2"/>
              <c:layout>
                <c:manualLayout>
                  <c:x val="-3.2610684582112692E-2"/>
                  <c:y val="-4.6001246780580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64-488B-B1A3-A47A769EEC56}"/>
                </c:ext>
              </c:extLst>
            </c:dLbl>
            <c:dLbl>
              <c:idx val="3"/>
              <c:layout>
                <c:manualLayout>
                  <c:x val="-3.8282107987697475E-2"/>
                  <c:y val="-6.0527956290236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E64-488B-B1A3-A47A769EEC56}"/>
                </c:ext>
              </c:extLst>
            </c:dLbl>
            <c:dLbl>
              <c:idx val="4"/>
              <c:layout>
                <c:manualLayout>
                  <c:x val="-3.6864252136301276E-2"/>
                  <c:y val="-6.0527956290236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E64-488B-B1A3-A47A769EEC56}"/>
                </c:ext>
              </c:extLst>
            </c:dLbl>
            <c:dLbl>
              <c:idx val="5"/>
              <c:layout>
                <c:manualLayout>
                  <c:x val="-3.5525885526337675E-2"/>
                  <c:y val="-5.74832571094135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463500617159439E-2"/>
                      <c:h val="5.20579196460779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353-47F9-B499-D57603B6FD47}"/>
                </c:ext>
              </c:extLst>
            </c:dLbl>
            <c:dLbl>
              <c:idx val="6"/>
              <c:layout>
                <c:manualLayout>
                  <c:x val="-3.1192828730716462E-2"/>
                  <c:y val="-6.0527956290236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64-488B-B1A3-A47A769EEC56}"/>
                </c:ext>
              </c:extLst>
            </c:dLbl>
            <c:dLbl>
              <c:idx val="7"/>
              <c:layout>
                <c:manualLayout>
                  <c:x val="-3.544639628490507E-2"/>
                  <c:y val="-6.2169931998985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53-47F9-B499-D57603B6FD47}"/>
                </c:ext>
              </c:extLst>
            </c:dLbl>
            <c:dLbl>
              <c:idx val="8"/>
              <c:layout>
                <c:manualLayout>
                  <c:x val="-3.4028540433508871E-2"/>
                  <c:y val="-9.2002493561159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64-488B-B1A3-A47A769EEC56}"/>
                </c:ext>
              </c:extLst>
            </c:dLbl>
            <c:dLbl>
              <c:idx val="9"/>
              <c:layout>
                <c:manualLayout>
                  <c:x val="-4.0489385785961597E-2"/>
                  <c:y val="-5.3672188214301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3B-4C4B-836F-A41BA6BA6DA3}"/>
                </c:ext>
              </c:extLst>
            </c:dLbl>
            <c:dLbl>
              <c:idx val="10"/>
              <c:layout>
                <c:manualLayout>
                  <c:x val="-3.8282107987697579E-2"/>
                  <c:y val="-5.8106838038627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64-488B-B1A3-A47A769EEC56}"/>
                </c:ext>
              </c:extLst>
            </c:dLbl>
            <c:dLbl>
              <c:idx val="11"/>
              <c:layout>
                <c:manualLayout>
                  <c:x val="-3.9699963839093785E-2"/>
                  <c:y val="-6.077902815932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64-488B-B1A3-A47A769EEC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Sheet1!$C$2:$C$13</c:f>
              <c:numCache>
                <c:formatCode>#\ ##0.0\ "$"</c:formatCode>
                <c:ptCount val="12"/>
                <c:pt idx="0">
                  <c:v>29.3</c:v>
                </c:pt>
                <c:pt idx="1">
                  <c:v>32.6</c:v>
                </c:pt>
                <c:pt idx="2">
                  <c:v>47.3</c:v>
                </c:pt>
                <c:pt idx="3">
                  <c:v>42.9</c:v>
                </c:pt>
                <c:pt idx="4">
                  <c:v>40.6</c:v>
                </c:pt>
                <c:pt idx="5">
                  <c:v>40</c:v>
                </c:pt>
                <c:pt idx="6">
                  <c:v>27.7</c:v>
                </c:pt>
                <c:pt idx="7">
                  <c:v>33.799999999999997</c:v>
                </c:pt>
                <c:pt idx="8">
                  <c:v>28.4</c:v>
                </c:pt>
                <c:pt idx="9">
                  <c:v>54.2</c:v>
                </c:pt>
                <c:pt idx="10">
                  <c:v>47.7</c:v>
                </c:pt>
                <c:pt idx="11">
                  <c:v>239.2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98-4D71-BB0E-3CC0E665A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6071567"/>
        <c:axId val="671696463"/>
      </c:lineChart>
      <c:catAx>
        <c:axId val="254827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63020543"/>
        <c:crosses val="autoZero"/>
        <c:auto val="1"/>
        <c:lblAlgn val="ctr"/>
        <c:lblOffset val="100"/>
        <c:noMultiLvlLbl val="0"/>
      </c:catAx>
      <c:valAx>
        <c:axId val="263020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4827599"/>
        <c:crosses val="autoZero"/>
        <c:crossBetween val="between"/>
      </c:valAx>
      <c:valAx>
        <c:axId val="671696463"/>
        <c:scaling>
          <c:orientation val="minMax"/>
        </c:scaling>
        <c:delete val="0"/>
        <c:axPos val="r"/>
        <c:numFmt formatCode="#\ ##0.0\ &quot;$&quot;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6071567"/>
        <c:crosses val="max"/>
        <c:crossBetween val="between"/>
      </c:valAx>
      <c:catAx>
        <c:axId val="6360715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169646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492933956850697"/>
          <c:w val="0.6337239582025026"/>
          <c:h val="6.67549961776833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604523903602231E-2"/>
          <c:y val="4.9994821050841715E-2"/>
          <c:w val="0.66451872794785538"/>
          <c:h val="0.83089204255958637"/>
        </c:manualLayout>
      </c:layout>
      <c:area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Endettement nette par 100$  RFU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Sheet1!$A$2:$A$10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2.75</c:v>
                </c:pt>
                <c:pt idx="1">
                  <c:v>2.72</c:v>
                </c:pt>
                <c:pt idx="2">
                  <c:v>2.74</c:v>
                </c:pt>
                <c:pt idx="3">
                  <c:v>2.89</c:v>
                </c:pt>
                <c:pt idx="4">
                  <c:v>3.1</c:v>
                </c:pt>
                <c:pt idx="5">
                  <c:v>3.4</c:v>
                </c:pt>
                <c:pt idx="6">
                  <c:v>3.2</c:v>
                </c:pt>
                <c:pt idx="7">
                  <c:v>3.63</c:v>
                </c:pt>
                <c:pt idx="8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39-4B24-AB22-69FC5F91FE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0569039"/>
        <c:axId val="1763034879"/>
      </c:area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Dette nette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36</c:v>
                </c:pt>
                <c:pt idx="1">
                  <c:v>34.9</c:v>
                </c:pt>
                <c:pt idx="2">
                  <c:v>36.6</c:v>
                </c:pt>
                <c:pt idx="3">
                  <c:v>38.700000000000003</c:v>
                </c:pt>
                <c:pt idx="4">
                  <c:v>42</c:v>
                </c:pt>
                <c:pt idx="5">
                  <c:v>46.9</c:v>
                </c:pt>
                <c:pt idx="6">
                  <c:v>48</c:v>
                </c:pt>
                <c:pt idx="7">
                  <c:v>54.7</c:v>
                </c:pt>
                <c:pt idx="8">
                  <c:v>49.9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1F-45DC-A744-29FC6AD5E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5542344"/>
        <c:axId val="1175535456"/>
      </c:lineChart>
      <c:catAx>
        <c:axId val="1175542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75535456"/>
        <c:crosses val="autoZero"/>
        <c:auto val="1"/>
        <c:lblAlgn val="ctr"/>
        <c:lblOffset val="100"/>
        <c:noMultiLvlLbl val="1"/>
      </c:catAx>
      <c:valAx>
        <c:axId val="117553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accent4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75542344"/>
        <c:crosses val="autoZero"/>
        <c:crossBetween val="between"/>
      </c:valAx>
      <c:valAx>
        <c:axId val="1763034879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3175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0569039"/>
        <c:crosses val="max"/>
        <c:crossBetween val="between"/>
      </c:valAx>
      <c:catAx>
        <c:axId val="14405690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303487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569332442903116"/>
          <c:y val="0.16491330798342493"/>
          <c:w val="0.21554646092501661"/>
          <c:h val="0.419248806895845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12-4571-869D-7921BC15DF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12-4571-869D-7921BC15DF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12-4571-869D-7921BC15DF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12-4571-869D-7921BC15DF7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F12-4571-869D-7921BC15DF7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F12-4571-869D-7921BC15DF7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F12-4571-869D-7921BC15DF7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F12-4571-869D-7921BC15DF7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F12-4571-869D-7921BC15DF7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F12-4571-869D-7921BC15DF7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F12-4571-869D-7921BC15DF7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DF12-4571-869D-7921BC15DF7B}"/>
              </c:ext>
            </c:extLst>
          </c:dPt>
          <c:dLbls>
            <c:dLbl>
              <c:idx val="0"/>
              <c:layout>
                <c:manualLayout>
                  <c:x val="6.495481726258559E-2"/>
                  <c:y val="3.4272066217569196E-2"/>
                </c:manualLayout>
              </c:layout>
              <c:tx>
                <c:rich>
                  <a:bodyPr/>
                  <a:lstStyle/>
                  <a:p>
                    <a:fld id="{22F4BD9C-9AB2-4E37-BF5A-CFC178649F01}" type="CATEGORYNAME">
                      <a:rPr lang="en-US" smtClean="0"/>
                      <a:pPr/>
                      <a:t>[NOM DE CATÉGORIE]</a:t>
                    </a:fld>
                    <a:r>
                      <a:rPr lang="en-US" baseline="0"/>
                      <a:t> </a:t>
                    </a:r>
                  </a:p>
                  <a:p>
                    <a:fld id="{E9FECE86-779F-45A7-9257-D6B0F7EB5C64}" type="VALUE">
                      <a:rPr lang="en-US" baseline="0" smtClean="0"/>
                      <a:pPr/>
                      <a:t>[VALEUR]</a:t>
                    </a:fld>
                    <a:endParaRPr lang="fr-CA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F12-4571-869D-7921BC15DF7B}"/>
                </c:ext>
              </c:extLst>
            </c:dLbl>
            <c:dLbl>
              <c:idx val="1"/>
              <c:layout>
                <c:manualLayout>
                  <c:x val="3.5514760035495398E-2"/>
                  <c:y val="1.0254599447528958E-2"/>
                </c:manualLayout>
              </c:layout>
              <c:tx>
                <c:rich>
                  <a:bodyPr/>
                  <a:lstStyle/>
                  <a:p>
                    <a:fld id="{07C95D1D-C79A-4EF8-85E5-7FF0839C0B64}" type="CATEGORYNAME">
                      <a:rPr lang="fr-CA" smtClean="0"/>
                      <a:pPr/>
                      <a:t>[NOM DE CATÉGORIE]</a:t>
                    </a:fld>
                    <a:endParaRPr lang="fr-CA"/>
                  </a:p>
                  <a:p>
                    <a:fld id="{1771ADDF-BDBC-4207-873D-8914CAD3565D}" type="VALUE">
                      <a:rPr lang="fr-CA" baseline="0" smtClean="0"/>
                      <a:pPr/>
                      <a:t>[VALEUR]</a:t>
                    </a:fld>
                    <a:endParaRPr lang="fr-CA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F12-4571-869D-7921BC15DF7B}"/>
                </c:ext>
              </c:extLst>
            </c:dLbl>
            <c:dLbl>
              <c:idx val="2"/>
              <c:layout>
                <c:manualLayout>
                  <c:x val="2.2186681569925686E-2"/>
                  <c:y val="4.0692485933262641E-2"/>
                </c:manualLayout>
              </c:layout>
              <c:tx>
                <c:rich>
                  <a:bodyPr/>
                  <a:lstStyle/>
                  <a:p>
                    <a:fld id="{4F3203BF-4E29-4EDC-8EAE-DCF7BEB81E55}" type="CATEGORYNAME">
                      <a:rPr lang="fr-CA" smtClean="0"/>
                      <a:pPr/>
                      <a:t>[NOM DE CATÉGORIE]</a:t>
                    </a:fld>
                    <a:endParaRPr lang="fr-CA"/>
                  </a:p>
                  <a:p>
                    <a:fld id="{06D29F9F-5553-47EF-92C0-61C5D77C6819}" type="VALUE">
                      <a:rPr lang="fr-CA" baseline="0" smtClean="0"/>
                      <a:pPr/>
                      <a:t>[VALEUR]</a:t>
                    </a:fld>
                    <a:endParaRPr lang="fr-CA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F12-4571-869D-7921BC15DF7B}"/>
                </c:ext>
              </c:extLst>
            </c:dLbl>
            <c:dLbl>
              <c:idx val="3"/>
              <c:layout>
                <c:manualLayout>
                  <c:x val="1.1448534012081521E-2"/>
                  <c:y val="-5.2139317449335001E-3"/>
                </c:manualLayout>
              </c:layout>
              <c:tx>
                <c:rich>
                  <a:bodyPr/>
                  <a:lstStyle/>
                  <a:p>
                    <a:fld id="{19ECD4D3-B01C-481F-8112-E14A531E1180}" type="CATEGORYNAME">
                      <a:rPr lang="fr-CA"/>
                      <a:pPr/>
                      <a:t>[NOM DE CATÉGORIE]</a:t>
                    </a:fld>
                    <a:r>
                      <a:rPr lang="fr-CA" baseline="0" dirty="0"/>
                      <a:t>; </a:t>
                    </a:r>
                  </a:p>
                  <a:p>
                    <a:fld id="{C5CE521C-EDD9-4322-9C9C-15F8146851CE}" type="VALUE">
                      <a:rPr lang="fr-CA" baseline="0" smtClean="0"/>
                      <a:pPr/>
                      <a:t>[VALEUR]</a:t>
                    </a:fld>
                    <a:endParaRPr lang="fr-CA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F12-4571-869D-7921BC15DF7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8B3621A-4480-436A-88CE-B0D8665852DE}" type="CATEGORYNAME">
                      <a:rPr lang="fr-CA" smtClean="0"/>
                      <a:pPr/>
                      <a:t>[NOM DE CATÉGORIE]</a:t>
                    </a:fld>
                    <a:endParaRPr lang="fr-CA"/>
                  </a:p>
                  <a:p>
                    <a:r>
                      <a:rPr lang="fr-CA" baseline="0"/>
                      <a:t> </a:t>
                    </a:r>
                    <a:fld id="{C37357FB-CDCA-47DF-BE0E-AEBD581B7CFD}" type="VALUE">
                      <a:rPr lang="fr-CA" baseline="0"/>
                      <a:pPr/>
                      <a:t>[VALEUR]</a:t>
                    </a:fld>
                    <a:endParaRPr lang="fr-CA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F12-4571-869D-7921BC15DF7B}"/>
                </c:ext>
              </c:extLst>
            </c:dLbl>
            <c:dLbl>
              <c:idx val="5"/>
              <c:layout>
                <c:manualLayout>
                  <c:x val="-2.8137134910772969E-2"/>
                  <c:y val="-5.0779523699340827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F12-4571-869D-7921BC15DF7B}"/>
                </c:ext>
              </c:extLst>
            </c:dLbl>
            <c:dLbl>
              <c:idx val="6"/>
              <c:layout>
                <c:manualLayout>
                  <c:x val="-1.754515992403255E-2"/>
                  <c:y val="1.2136597861833989E-2"/>
                </c:manualLayout>
              </c:layout>
              <c:tx>
                <c:rich>
                  <a:bodyPr/>
                  <a:lstStyle/>
                  <a:p>
                    <a:fld id="{2281CA9D-5817-4AE4-BEA9-8ECC3A4B358E}" type="CATEGORYNAME">
                      <a:rPr lang="fr-CA"/>
                      <a:pPr/>
                      <a:t>[NOM DE CATÉGORIE]</a:t>
                    </a:fld>
                    <a:r>
                      <a:rPr lang="fr-CA" baseline="0"/>
                      <a:t>; </a:t>
                    </a:r>
                  </a:p>
                  <a:p>
                    <a:fld id="{10D7F371-57F8-458D-A21D-17D616217B69}" type="VALUE">
                      <a:rPr lang="fr-CA" baseline="0" smtClean="0"/>
                      <a:pPr/>
                      <a:t>[VALEUR]</a:t>
                    </a:fld>
                    <a:endParaRPr lang="fr-CA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F12-4571-869D-7921BC15DF7B}"/>
                </c:ext>
              </c:extLst>
            </c:dLbl>
            <c:dLbl>
              <c:idx val="7"/>
              <c:layout>
                <c:manualLayout>
                  <c:x val="-9.0640014404703165E-2"/>
                  <c:y val="7.8387284612508129E-2"/>
                </c:manualLayout>
              </c:layout>
              <c:tx>
                <c:rich>
                  <a:bodyPr/>
                  <a:lstStyle/>
                  <a:p>
                    <a:fld id="{E8A54F00-4941-442C-9D92-2E58FDF01362}" type="CATEGORYNAME">
                      <a:rPr lang="fr-CA" smtClean="0"/>
                      <a:pPr/>
                      <a:t>[NOM DE CATÉGORIE]</a:t>
                    </a:fld>
                    <a:endParaRPr lang="fr-CA"/>
                  </a:p>
                  <a:p>
                    <a:r>
                      <a:rPr lang="fr-CA" baseline="0"/>
                      <a:t> </a:t>
                    </a:r>
                    <a:fld id="{B427AC39-0FF7-4CB8-9A7A-E8B22D5915DF}" type="VALUE">
                      <a:rPr lang="fr-CA" baseline="0"/>
                      <a:pPr/>
                      <a:t>[VALEUR]</a:t>
                    </a:fld>
                    <a:endParaRPr lang="fr-CA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F12-4571-869D-7921BC15DF7B}"/>
                </c:ext>
              </c:extLst>
            </c:dLbl>
            <c:dLbl>
              <c:idx val="8"/>
              <c:layout>
                <c:manualLayout>
                  <c:x val="2.6063454141875171E-2"/>
                  <c:y val="8.0121460286894555E-2"/>
                </c:manualLayout>
              </c:layout>
              <c:tx>
                <c:rich>
                  <a:bodyPr/>
                  <a:lstStyle/>
                  <a:p>
                    <a:fld id="{5E16CB23-BBB5-4F5E-9748-DE32A26D7169}" type="CATEGORYNAME">
                      <a:rPr lang="fr-CA" smtClean="0"/>
                      <a:pPr/>
                      <a:t>[NOM DE CATÉGORIE]</a:t>
                    </a:fld>
                    <a:endParaRPr lang="fr-CA" baseline="0"/>
                  </a:p>
                  <a:p>
                    <a:r>
                      <a:rPr lang="fr-CA" baseline="0"/>
                      <a:t> </a:t>
                    </a:r>
                    <a:fld id="{3DD50E98-1F62-499E-A375-A955720FDB97}" type="VALUE">
                      <a:rPr lang="fr-CA" baseline="0"/>
                      <a:pPr/>
                      <a:t>[VALEUR]</a:t>
                    </a:fld>
                    <a:endParaRPr lang="fr-CA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41681851476202"/>
                      <c:h val="0.127431316708027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F12-4571-869D-7921BC15DF7B}"/>
                </c:ext>
              </c:extLst>
            </c:dLbl>
            <c:dLbl>
              <c:idx val="9"/>
              <c:layout>
                <c:manualLayout>
                  <c:x val="-0.17647608701313183"/>
                  <c:y val="8.9217822509630954E-3"/>
                </c:manualLayout>
              </c:layout>
              <c:tx>
                <c:rich>
                  <a:bodyPr/>
                  <a:lstStyle/>
                  <a:p>
                    <a:fld id="{F6DF2F3F-ADFA-433C-91B2-C7C951AC945B}" type="CATEGORYNAME">
                      <a:rPr lang="fr-CA" smtClean="0"/>
                      <a:pPr/>
                      <a:t>[NOM DE CATÉGORIE]</a:t>
                    </a:fld>
                    <a:endParaRPr lang="fr-CA" baseline="0"/>
                  </a:p>
                  <a:p>
                    <a:r>
                      <a:rPr lang="fr-CA" baseline="0"/>
                      <a:t> </a:t>
                    </a:r>
                    <a:fld id="{8200CF44-0031-4FF8-852F-A20FE3EC9921}" type="VALUE">
                      <a:rPr lang="fr-CA" baseline="0"/>
                      <a:pPr/>
                      <a:t>[VALEUR]</a:t>
                    </a:fld>
                    <a:endParaRPr lang="fr-CA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59384434863566"/>
                      <c:h val="0.127849124303791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DF12-4571-869D-7921BC15DF7B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7B76123-716B-41BC-A529-BBCFA25A1F76}" type="CATEGORYNAME">
                      <a:rPr lang="fr-CA" smtClean="0"/>
                      <a:pPr/>
                      <a:t>[NOM DE CATÉGORIE]</a:t>
                    </a:fld>
                    <a:endParaRPr lang="fr-CA" baseline="0"/>
                  </a:p>
                  <a:p>
                    <a:r>
                      <a:rPr lang="fr-CA" baseline="0"/>
                      <a:t> </a:t>
                    </a:r>
                    <a:fld id="{9EA5BC3D-7220-4747-98FB-B930A733B6DC}" type="VALUE">
                      <a:rPr lang="fr-CA" baseline="0"/>
                      <a:pPr/>
                      <a:t>[VALEUR]</a:t>
                    </a:fld>
                    <a:endParaRPr lang="fr-CA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DF12-4571-869D-7921BC15DF7B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EE389156-AF5A-4E03-809B-5445AD4B82B2}" type="CATEGORYNAME">
                      <a:rPr lang="fr-CA" smtClean="0"/>
                      <a:pPr/>
                      <a:t>[NOM DE CATÉGORIE]</a:t>
                    </a:fld>
                    <a:endParaRPr lang="fr-CA"/>
                  </a:p>
                  <a:p>
                    <a:fld id="{78BE073C-7633-4945-B0AB-6A1A1FB3B0BF}" type="VALUE">
                      <a:rPr lang="fr-CA" baseline="0" smtClean="0"/>
                      <a:pPr/>
                      <a:t>[VALEUR]</a:t>
                    </a:fld>
                    <a:endParaRPr lang="fr-CA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DF12-4571-869D-7921BC15DF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'2020'!$J$3:$J$14</c:f>
              <c:strCache>
                <c:ptCount val="12"/>
                <c:pt idx="0">
                  <c:v>Rémunération</c:v>
                </c:pt>
                <c:pt idx="1">
                  <c:v>Cotisations de l'employeur</c:v>
                </c:pt>
                <c:pt idx="2">
                  <c:v>Transport et communication</c:v>
                </c:pt>
                <c:pt idx="3">
                  <c:v>Services professionnels, techniques et autres</c:v>
                </c:pt>
                <c:pt idx="4">
                  <c:v>Location, entretien et réparation</c:v>
                </c:pt>
                <c:pt idx="5">
                  <c:v>Biens non durables</c:v>
                </c:pt>
                <c:pt idx="6">
                  <c:v>Affectations et réserves</c:v>
                </c:pt>
                <c:pt idx="7">
                  <c:v>Investissements à long terme</c:v>
                </c:pt>
                <c:pt idx="8">
                  <c:v>Frais de financement</c:v>
                </c:pt>
                <c:pt idx="9">
                  <c:v>Contribution à des organismes</c:v>
                </c:pt>
                <c:pt idx="10">
                  <c:v>Réserves de quartier </c:v>
                </c:pt>
                <c:pt idx="11">
                  <c:v>Autres objets</c:v>
                </c:pt>
              </c:strCache>
            </c:strRef>
          </c:cat>
          <c:val>
            <c:numRef>
              <c:f>'2020'!$L$3:$L$14</c:f>
              <c:numCache>
                <c:formatCode>_("$"* #,##0_);_("$"* \(#,##0\);_("$"* "-"_);_(@_)</c:formatCode>
                <c:ptCount val="12"/>
                <c:pt idx="0">
                  <c:v>7379307</c:v>
                </c:pt>
                <c:pt idx="1">
                  <c:v>1769404</c:v>
                </c:pt>
                <c:pt idx="2">
                  <c:v>387850</c:v>
                </c:pt>
                <c:pt idx="3">
                  <c:v>8921713</c:v>
                </c:pt>
                <c:pt idx="4">
                  <c:v>777967</c:v>
                </c:pt>
                <c:pt idx="5">
                  <c:v>3755597</c:v>
                </c:pt>
                <c:pt idx="6">
                  <c:v>-1765402</c:v>
                </c:pt>
                <c:pt idx="7">
                  <c:v>4306580</c:v>
                </c:pt>
                <c:pt idx="8">
                  <c:v>1401047</c:v>
                </c:pt>
                <c:pt idx="9">
                  <c:v>928942</c:v>
                </c:pt>
                <c:pt idx="10">
                  <c:v>159000</c:v>
                </c:pt>
                <c:pt idx="11">
                  <c:v>1182171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F12-4571-869D-7921BC15D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349095064033426"/>
          <c:y val="7.4870324236348346E-2"/>
          <c:w val="0.47761412432141631"/>
          <c:h val="0.92981698009540459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196982520042137"/>
          <c:y val="0.1214508560322546"/>
          <c:w val="0.4178289142428625"/>
          <c:h val="0.79871077736171359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349095064033426"/>
          <c:y val="7.4870324236348346E-2"/>
          <c:w val="0.47761412432141631"/>
          <c:h val="0.92981698009540459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196982520042137"/>
          <c:y val="0.1214508560322546"/>
          <c:w val="0.4178289142428625"/>
          <c:h val="0.79871077736171359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8C-4EF2-B028-CFDDFD9497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8C-4EF2-B028-CFDDFD9497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8C-4EF2-B028-CFDDFD9497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8C-4EF2-B028-CFDDFD9497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98C-4EF2-B028-CFDDFD9497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98C-4EF2-B028-CFDDFD94970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98C-4EF2-B028-CFDDFD94970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98C-4EF2-B028-CFDDFD94970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98C-4EF2-B028-CFDDFD94970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98C-4EF2-B028-CFDDFD949705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98C-4EF2-B028-CFDDFD949705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98C-4EF2-B028-CFDDFD949705}"/>
              </c:ext>
            </c:extLst>
          </c:dPt>
          <c:dLbls>
            <c:dLbl>
              <c:idx val="0"/>
              <c:layout>
                <c:manualLayout>
                  <c:x val="4.2643543361961404E-2"/>
                  <c:y val="5.0075396809691121E-2"/>
                </c:manualLayout>
              </c:layout>
              <c:tx>
                <c:rich>
                  <a:bodyPr/>
                  <a:lstStyle/>
                  <a:p>
                    <a:fld id="{47F59721-695D-4CD1-9482-DF7D8911D91E}" type="CATEGORYNAME">
                      <a:rPr lang="fr-CA" smtClean="0"/>
                      <a:pPr/>
                      <a:t>[NOM DE CATÉGORIE]</a:t>
                    </a:fld>
                    <a:endParaRPr lang="fr-CA" baseline="0"/>
                  </a:p>
                  <a:p>
                    <a:fld id="{FC937DAA-7FBF-465E-BA70-44B1DA28D50E}" type="VALUE">
                      <a:rPr lang="fr-CA" baseline="0" smtClean="0"/>
                      <a:pPr/>
                      <a:t>[VALEUR]</a:t>
                    </a:fld>
                    <a:endParaRPr lang="fr-CA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98C-4EF2-B028-CFDDFD949705}"/>
                </c:ext>
              </c:extLst>
            </c:dLbl>
            <c:dLbl>
              <c:idx val="1"/>
              <c:layout>
                <c:manualLayout>
                  <c:x val="2.2171179063701831E-2"/>
                  <c:y val="5.5658031150682963E-2"/>
                </c:manualLayout>
              </c:layout>
              <c:tx>
                <c:rich>
                  <a:bodyPr/>
                  <a:lstStyle/>
                  <a:p>
                    <a:fld id="{5F32FE41-13F1-415B-BA42-2CADEB8060B0}" type="CATEGORYNAME">
                      <a:rPr lang="fr-CA" smtClean="0"/>
                      <a:pPr/>
                      <a:t>[NOM DE CATÉGORIE]</a:t>
                    </a:fld>
                    <a:endParaRPr lang="fr-CA"/>
                  </a:p>
                  <a:p>
                    <a:r>
                      <a:rPr lang="fr-CA" baseline="0"/>
                      <a:t> </a:t>
                    </a:r>
                    <a:fld id="{1C4672E5-2873-433E-B5CB-5351956972C4}" type="VALUE">
                      <a:rPr lang="fr-CA" baseline="0"/>
                      <a:pPr/>
                      <a:t>[VALEUR]</a:t>
                    </a:fld>
                    <a:endParaRPr lang="fr-CA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98C-4EF2-B028-CFDDFD949705}"/>
                </c:ext>
              </c:extLst>
            </c:dLbl>
            <c:dLbl>
              <c:idx val="2"/>
              <c:layout>
                <c:manualLayout>
                  <c:x val="1.9130430347929311E-2"/>
                  <c:y val="-4.7998156897438464E-2"/>
                </c:manualLayout>
              </c:layout>
              <c:tx>
                <c:rich>
                  <a:bodyPr/>
                  <a:lstStyle/>
                  <a:p>
                    <a:fld id="{055F99C9-D802-4E73-81B5-3055FEDDDC5F}" type="CATEGORYNAME">
                      <a:rPr lang="fr-CA" smtClean="0"/>
                      <a:pPr/>
                      <a:t>[NOM DE CATÉGORIE]</a:t>
                    </a:fld>
                    <a:r>
                      <a:rPr lang="fr-CA" baseline="0"/>
                      <a:t> </a:t>
                    </a:r>
                  </a:p>
                  <a:p>
                    <a:fld id="{E34EDDF1-651E-426B-A9F6-626B56FC7315}" type="VALUE">
                      <a:rPr lang="fr-CA" baseline="0" smtClean="0"/>
                      <a:pPr/>
                      <a:t>[VALEUR]</a:t>
                    </a:fld>
                    <a:endParaRPr lang="fr-CA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98C-4EF2-B028-CFDDFD949705}"/>
                </c:ext>
              </c:extLst>
            </c:dLbl>
            <c:dLbl>
              <c:idx val="3"/>
              <c:layout>
                <c:manualLayout>
                  <c:x val="4.2188323533800795E-2"/>
                  <c:y val="-1.4287794382411702E-3"/>
                </c:manualLayout>
              </c:layout>
              <c:tx>
                <c:rich>
                  <a:bodyPr/>
                  <a:lstStyle/>
                  <a:p>
                    <a:fld id="{BBECFB86-FBE9-4DB5-A7CF-445F9CAAA3C6}" type="CATEGORYNAME">
                      <a:rPr lang="fr-CA" smtClean="0"/>
                      <a:pPr/>
                      <a:t>[NOM DE CATÉGORIE]</a:t>
                    </a:fld>
                    <a:endParaRPr lang="fr-CA" baseline="0"/>
                  </a:p>
                  <a:p>
                    <a:r>
                      <a:rPr lang="fr-CA" baseline="0"/>
                      <a:t> </a:t>
                    </a:r>
                    <a:fld id="{397CEF79-3AAC-48EA-B9EB-1AA5A8057282}" type="VALUE">
                      <a:rPr lang="fr-CA" baseline="0"/>
                      <a:pPr/>
                      <a:t>[VALEUR]</a:t>
                    </a:fld>
                    <a:endParaRPr lang="fr-CA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98C-4EF2-B028-CFDDFD949705}"/>
                </c:ext>
              </c:extLst>
            </c:dLbl>
            <c:dLbl>
              <c:idx val="4"/>
              <c:layout>
                <c:manualLayout>
                  <c:x val="-6.047256164148767E-2"/>
                  <c:y val="3.1736234692281234E-2"/>
                </c:manualLayout>
              </c:layout>
              <c:tx>
                <c:rich>
                  <a:bodyPr/>
                  <a:lstStyle/>
                  <a:p>
                    <a:fld id="{F778B36E-3478-492B-98CA-58A125DB141E}" type="CATEGORYNAME">
                      <a:rPr lang="fr-CA" smtClean="0"/>
                      <a:pPr/>
                      <a:t>[NOM DE CATÉGORIE]</a:t>
                    </a:fld>
                    <a:endParaRPr lang="fr-CA" baseline="0"/>
                  </a:p>
                  <a:p>
                    <a:fld id="{092C5720-8E6C-4557-8495-E5C02E9828C6}" type="VALUE">
                      <a:rPr lang="fr-CA" baseline="0" smtClean="0"/>
                      <a:pPr/>
                      <a:t>[VALEUR]</a:t>
                    </a:fld>
                    <a:endParaRPr lang="fr-CA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98C-4EF2-B028-CFDDFD949705}"/>
                </c:ext>
              </c:extLst>
            </c:dLbl>
            <c:dLbl>
              <c:idx val="5"/>
              <c:layout>
                <c:manualLayout>
                  <c:x val="-4.4034646818816081E-2"/>
                  <c:y val="-5.3780349585395661E-2"/>
                </c:manualLayout>
              </c:layout>
              <c:tx>
                <c:rich>
                  <a:bodyPr/>
                  <a:lstStyle/>
                  <a:p>
                    <a:fld id="{74506F37-EE8D-4425-9FD9-13A55EE3BC11}" type="CATEGORYNAME">
                      <a:rPr lang="fr-CA" smtClean="0"/>
                      <a:pPr/>
                      <a:t>[NOM DE CATÉGORIE]</a:t>
                    </a:fld>
                    <a:endParaRPr lang="fr-CA" baseline="0"/>
                  </a:p>
                  <a:p>
                    <a:r>
                      <a:rPr lang="fr-CA" baseline="0"/>
                      <a:t> </a:t>
                    </a:r>
                    <a:fld id="{8BB092E0-35FE-4D31-BC34-1393D36CAD25}" type="VALUE">
                      <a:rPr lang="fr-CA" baseline="0"/>
                      <a:pPr/>
                      <a:t>[VALEUR]</a:t>
                    </a:fld>
                    <a:endParaRPr lang="fr-CA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98C-4EF2-B028-CFDDFD949705}"/>
                </c:ext>
              </c:extLst>
            </c:dLbl>
            <c:dLbl>
              <c:idx val="6"/>
              <c:layout>
                <c:manualLayout>
                  <c:x val="-4.2593985820999963E-2"/>
                  <c:y val="0.12075008941588772"/>
                </c:manualLayout>
              </c:layout>
              <c:tx>
                <c:rich>
                  <a:bodyPr/>
                  <a:lstStyle/>
                  <a:p>
                    <a:fld id="{FF60C1C1-926E-4116-8BE8-F6FDEF525D3F}" type="CATEGORYNAME">
                      <a:rPr lang="fr-CA" smtClean="0"/>
                      <a:pPr/>
                      <a:t>[NOM DE CATÉGORIE]</a:t>
                    </a:fld>
                    <a:endParaRPr lang="fr-CA" baseline="0"/>
                  </a:p>
                  <a:p>
                    <a:r>
                      <a:rPr lang="fr-CA" baseline="0"/>
                      <a:t> </a:t>
                    </a:r>
                    <a:fld id="{52664C5C-A29C-4388-A949-9B763EB515F5}" type="VALUE">
                      <a:rPr lang="fr-CA" baseline="0"/>
                      <a:pPr/>
                      <a:t>[VALEUR]</a:t>
                    </a:fld>
                    <a:endParaRPr lang="fr-CA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98C-4EF2-B028-CFDDFD94970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20C83DC-686C-4D7E-A935-90BF81E05D79}" type="CATEGORYNAME">
                      <a:rPr lang="en-US"/>
                      <a:pPr/>
                      <a:t>[NOM DE CATÉGORIE]</a:t>
                    </a:fld>
                    <a:r>
                      <a:rPr lang="en-US" baseline="0"/>
                      <a:t>;</a:t>
                    </a:r>
                  </a:p>
                  <a:p>
                    <a:r>
                      <a:rPr lang="en-US" baseline="0"/>
                      <a:t> </a:t>
                    </a:r>
                    <a:fld id="{1FA991EE-2733-4B7F-9C12-658A63FB145D}" type="VALUE">
                      <a:rPr lang="en-US" baseline="0"/>
                      <a:pPr/>
                      <a:t>[VALEUR]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B98C-4EF2-B028-CFDDFD949705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544B1563-7A68-4B12-AA21-59EBEA303351}" type="CATEGORYNAME">
                      <a:rPr lang="fr-CA" smtClean="0"/>
                      <a:pPr/>
                      <a:t>[NOM DE CATÉGORIE]</a:t>
                    </a:fld>
                    <a:endParaRPr lang="fr-CA"/>
                  </a:p>
                  <a:p>
                    <a:fld id="{60CBC786-58D9-4E2E-8AF0-B316029A8627}" type="VALUE">
                      <a:rPr lang="fr-CA" baseline="0" smtClean="0"/>
                      <a:pPr/>
                      <a:t>[VALEUR]</a:t>
                    </a:fld>
                    <a:endParaRPr lang="fr-CA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B98C-4EF2-B028-CFDDFD9497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'2020'!$J$18:$J$26</c:f>
              <c:strCache>
                <c:ptCount val="9"/>
                <c:pt idx="0">
                  <c:v>Administration générale</c:v>
                </c:pt>
                <c:pt idx="1">
                  <c:v>Sécurité publique</c:v>
                </c:pt>
                <c:pt idx="2">
                  <c:v>Transport routier et aéroport</c:v>
                </c:pt>
                <c:pt idx="3">
                  <c:v>Hygiène du milieu</c:v>
                </c:pt>
                <c:pt idx="4">
                  <c:v>Aménagement, urbanisme et développement</c:v>
                </c:pt>
                <c:pt idx="5">
                  <c:v>Loisirs et culture</c:v>
                </c:pt>
                <c:pt idx="6">
                  <c:v>Investissement à long terme (dette)</c:v>
                </c:pt>
                <c:pt idx="7">
                  <c:v>Affectations</c:v>
                </c:pt>
                <c:pt idx="8">
                  <c:v>Réserves de quartier </c:v>
                </c:pt>
              </c:strCache>
            </c:strRef>
          </c:cat>
          <c:val>
            <c:numRef>
              <c:f>'2020'!$L$18:$L$26</c:f>
              <c:numCache>
                <c:formatCode>_("$"* #,##0_);_("$"* \(#,##0\);_("$"* "-"_);_(@_)</c:formatCode>
                <c:ptCount val="9"/>
                <c:pt idx="0">
                  <c:v>4230231</c:v>
                </c:pt>
                <c:pt idx="1">
                  <c:v>2982340</c:v>
                </c:pt>
                <c:pt idx="2">
                  <c:v>6926674</c:v>
                </c:pt>
                <c:pt idx="3">
                  <c:v>5968104</c:v>
                </c:pt>
                <c:pt idx="4">
                  <c:v>1499673</c:v>
                </c:pt>
                <c:pt idx="5">
                  <c:v>3515928</c:v>
                </c:pt>
                <c:pt idx="6">
                  <c:v>5687627</c:v>
                </c:pt>
                <c:pt idx="7">
                  <c:v>-1765402</c:v>
                </c:pt>
                <c:pt idx="8">
                  <c:v>159000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98C-4EF2-B028-CFDDFD949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349095064033426"/>
          <c:y val="7.4870324236348346E-2"/>
          <c:w val="0.47761412432141631"/>
          <c:h val="0.92981698009540459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196982520042137"/>
          <c:y val="0.1214508560322546"/>
          <c:w val="0.4178289142428625"/>
          <c:h val="0.79871077736171359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E76E53-924E-4066-AAEE-16602D5EE3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2E346-D709-4FCD-859B-BC69DF4DF9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BB82C74-E275-4016-B061-2F5BF34CFCE8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5F5EF-EDCB-4501-A5FA-1D34F12083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BBCD8-6249-448A-B6CB-136CEF8AA9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83AF14A-4F63-44C9-8F36-E5ED71964086}" type="slidenum">
              <a:rPr lang="en-ID" smtClean="0"/>
              <a:t>‹N°›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6724EE-96D9-46B7-A09A-4EB281AC98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06983-E075-4358-8819-790DC73F769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3000493-C23F-4B9F-B28F-41EE1CDB026D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20E1A9C-EB53-486A-BA62-CCC3E13D31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ID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2C08479-1CAA-452B-A0C8-5EA5FEF2D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C3C2E-EBF7-4199-8E15-8170F0037C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0BB72-9E3E-4CFA-BE6C-46D5D3985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5F627A3-77F4-4154-9106-97243FA3D1E3}" type="slidenum">
              <a:rPr lang="en-ID" smtClean="0"/>
              <a:t>‹N°›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3A15D-B4F9-49D2-AA99-8759F6D65649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7530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3A15D-B4F9-49D2-AA99-8759F6D65649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3294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3A15D-B4F9-49D2-AA99-8759F6D65649}" type="slidenum">
              <a:rPr lang="en-ID" smtClean="0"/>
              <a:t>17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164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3A15D-B4F9-49D2-AA99-8759F6D65649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400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3A15D-B4F9-49D2-AA99-8759F6D65649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150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3A15D-B4F9-49D2-AA99-8759F6D65649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20366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3A15D-B4F9-49D2-AA99-8759F6D65649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5959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3A15D-B4F9-49D2-AA99-8759F6D65649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92254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3A15D-B4F9-49D2-AA99-8759F6D65649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0140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3A15D-B4F9-49D2-AA99-8759F6D65649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136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2FA2E3-1F25-4945-9D12-0E5D145931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6463B-5D25-40CC-843F-9617A6C79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410619"/>
            <a:ext cx="6858000" cy="1198563"/>
          </a:xfrm>
        </p:spPr>
        <p:txBody>
          <a:bodyPr anchor="b">
            <a:noAutofit/>
          </a:bodyPr>
          <a:lstStyle>
            <a:lvl1pPr algn="ctr">
              <a:defRPr sz="4400"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D3B60C-282D-4BED-B20F-0CA5AD225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5381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68B3C-535B-4CCD-B396-F7051225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D33FA-A5D7-4606-9073-65379D00104E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E5A09-DE82-4CF3-9BFC-1A0E049D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2667A-A903-4424-8B59-7DA68F99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D71-E0B5-43E2-AC2D-385021A874EE}" type="slidenum">
              <a:rPr lang="en-ID" smtClean="0"/>
              <a:t>‹N°›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9128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8F5F093-D869-4066-AEB4-27D066C326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2027" y="1716088"/>
            <a:ext cx="5431973" cy="4551838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AA3AC-752C-4ECD-83B0-7730CB212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D33FA-A5D7-4606-9073-65379D00104E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2302B-5E5C-4D23-AFDF-9FA41523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931E-1031-4983-AD6E-0561DF36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D71-E0B5-43E2-AC2D-385021A874EE}" type="slidenum">
              <a:rPr lang="en-ID" smtClean="0"/>
              <a:t>‹N°›</a:t>
            </a:fld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89446A-E282-437D-A74A-E76AD1BB3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4700"/>
            <a:ext cx="7886700" cy="9413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6A86D40-FF6E-460D-A6B0-7A8D01E28F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3700"/>
            <a:ext cx="7886700" cy="482600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0C0B12-9ED5-47B5-B320-CCCC28094CDB}"/>
              </a:ext>
            </a:extLst>
          </p:cNvPr>
          <p:cNvSpPr/>
          <p:nvPr userDrawn="1"/>
        </p:nvSpPr>
        <p:spPr>
          <a:xfrm>
            <a:off x="4288500" y="736600"/>
            <a:ext cx="567000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C0A58A-DBB6-4424-8EE9-23E1AD7EF07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8580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5C62A3-79F2-47EC-ABE0-DA69F277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D33FA-A5D7-4606-9073-65379D00104E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D717D-0036-44B8-9A76-46B85BC7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55B50-05B5-4175-9C25-6C683C97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D71-E0B5-43E2-AC2D-385021A874EE}" type="slidenum">
              <a:rPr lang="en-ID" smtClean="0"/>
              <a:t>‹N°›</a:t>
            </a:fld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099F9C-7466-4BD2-98AA-28E34C22D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15" y="767299"/>
            <a:ext cx="7886700" cy="9413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ADF2776-C8F4-454C-A5A1-916C196A0A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6815" y="424654"/>
            <a:ext cx="7886700" cy="482600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472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27DB913-1296-4F47-8B97-14A53540E4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290199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55A2C-32C0-4365-AE2C-6533C14F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D33FA-A5D7-4606-9073-65379D00104E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BFC3F-61CB-45EE-8302-D88DF500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1A10E-221A-4444-ABB0-248CBF64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D71-E0B5-43E2-AC2D-385021A874EE}" type="slidenum">
              <a:rPr lang="en-ID" smtClean="0"/>
              <a:t>‹N°›</a:t>
            </a:fld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4F3CF7-F174-4559-A1B3-E54836D38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8347"/>
            <a:ext cx="7886700" cy="941388"/>
          </a:xfrm>
        </p:spPr>
        <p:txBody>
          <a:bodyPr>
            <a:noAutofit/>
          </a:bodyPr>
          <a:lstStyle>
            <a:lvl1pPr algn="ctr">
              <a:defRPr sz="4400"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2D142A9-8C41-42E8-AC46-0F56DBB72F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3400"/>
            <a:ext cx="7886700" cy="48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868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409DC8F-236E-496E-B654-445164043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en-ID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9747B73-9485-4F3C-B3B9-8B97282F4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410619"/>
            <a:ext cx="6858000" cy="1198563"/>
          </a:xfrm>
        </p:spPr>
        <p:txBody>
          <a:bodyPr anchor="b">
            <a:noAutofit/>
          </a:bodyPr>
          <a:lstStyle>
            <a:lvl1pPr algn="ctr">
              <a:defRPr sz="4400"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8A0F3BB-EC8F-4B3D-AFB1-6C88F74BC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5381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6291749-AF27-42F2-8462-304BE1FE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22BD33FA-A5D7-4606-9073-65379D00104E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B32BB35-AC4D-4922-8715-84D08E6A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4F08851-F143-4C11-8EC8-83675CE1E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F0DE2D71-E0B5-43E2-AC2D-385021A874EE}" type="slidenum">
              <a:rPr lang="en-ID" smtClean="0"/>
              <a:t>‹N°›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926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5AD9A-D6D5-4A2C-A473-1FDE36D9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963225"/>
            <a:ext cx="7886700" cy="9413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55A2C-32C0-4365-AE2C-6533C14F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D33FA-A5D7-4606-9073-65379D00104E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BFC3F-61CB-45EE-8302-D88DF500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1A10E-221A-4444-ABB0-248CBF64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D71-E0B5-43E2-AC2D-385021A874EE}" type="slidenum">
              <a:rPr lang="en-ID" smtClean="0"/>
              <a:t>‹N°›</a:t>
            </a:fld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56B42-0E81-44C1-8517-425093397F97}"/>
              </a:ext>
            </a:extLst>
          </p:cNvPr>
          <p:cNvSpPr/>
          <p:nvPr userDrawn="1"/>
        </p:nvSpPr>
        <p:spPr>
          <a:xfrm>
            <a:off x="4677116" y="1927225"/>
            <a:ext cx="567000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D4EEB3-0758-4C94-A76F-420025CC58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98719" y="1585399"/>
            <a:ext cx="7886700" cy="482600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27DB913-1296-4F47-8B97-14A53540E4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6" y="1"/>
            <a:ext cx="4473592" cy="6858001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11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hiv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FCCA075-3D96-4CA7-86E8-50A01134C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ID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DA1E90-3394-4C3D-94A6-AB5F670E7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22BD33FA-A5D7-4606-9073-65379D00104E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C8295AF-24A7-4D3A-9938-43448D56F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8F4A09A-6EE6-43C5-B7BB-C1055DFBE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F0DE2D71-E0B5-43E2-AC2D-385021A874EE}" type="slidenum">
              <a:rPr lang="en-ID" smtClean="0"/>
              <a:t>‹N°›</a:t>
            </a:fld>
            <a:endParaRPr lang="en-ID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859945-F910-423A-B86C-074853EB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767299"/>
            <a:ext cx="7886700" cy="9413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AE09371-F051-43CD-8C4A-32E1F35703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1" y="424654"/>
            <a:ext cx="7886700" cy="482600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05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8A46D20-4C21-4305-84D7-7DED3E589E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4188" y="2153188"/>
            <a:ext cx="2025000" cy="387931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en-ID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049CE2-B7FB-4201-A0A0-B35B0E831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767299"/>
            <a:ext cx="7886700" cy="9413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77EB10-F705-4F74-9F9B-7A60DE5C0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651" y="424654"/>
            <a:ext cx="7886700" cy="482600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ID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C065076C-8F09-4540-ACD6-F5DFE938D8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61956" y="2153188"/>
            <a:ext cx="2025000" cy="387931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4D881-E3FD-4155-9172-FC2ADB66D25F}"/>
              </a:ext>
            </a:extLst>
          </p:cNvPr>
          <p:cNvSpPr/>
          <p:nvPr userDrawn="1"/>
        </p:nvSpPr>
        <p:spPr>
          <a:xfrm>
            <a:off x="4288501" y="767299"/>
            <a:ext cx="567000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8A46D20-4C21-4305-84D7-7DED3E589E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3577319" cy="6858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endParaRPr lang="en-ID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049CE2-B7FB-4201-A0A0-B35B0E831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742" y="803299"/>
            <a:ext cx="7886700" cy="9413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E93426-F726-4FE3-96FE-53827B233569}"/>
              </a:ext>
            </a:extLst>
          </p:cNvPr>
          <p:cNvSpPr/>
          <p:nvPr userDrawn="1"/>
        </p:nvSpPr>
        <p:spPr>
          <a:xfrm>
            <a:off x="4005000" y="767299"/>
            <a:ext cx="567000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77EB10-F705-4F74-9F9B-7A60DE5C0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29742" y="424654"/>
            <a:ext cx="7886700" cy="482600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9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B2508773-ED5E-420C-A159-7104BDD908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ID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5630650-81A5-46A1-AB4C-F075606E7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410619"/>
            <a:ext cx="6858000" cy="1198563"/>
          </a:xfrm>
        </p:spPr>
        <p:txBody>
          <a:bodyPr anchor="b">
            <a:normAutofit/>
          </a:bodyPr>
          <a:lstStyle>
            <a:lvl1pPr algn="ctr">
              <a:defRPr sz="3300"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78A31CD-0458-4F72-A1BF-6A384CF8AD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538162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  <a:endParaRPr lang="en-ID"/>
          </a:p>
          <a:p>
            <a:endParaRPr lang="en-ID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2C090C60-6DF6-4A4F-8486-32B3C2B0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22BD33FA-A5D7-4606-9073-65379D00104E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DFD317DA-A9E6-4E5E-A5CD-EDCD79E0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BBC5C04-50BD-4AAB-B587-5E3F1A368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F0DE2D71-E0B5-43E2-AC2D-385021A874EE}" type="slidenum">
              <a:rPr lang="en-ID" smtClean="0"/>
              <a:t>‹N°›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1591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AA3AC-752C-4ECD-83B0-7730CB212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D33FA-A5D7-4606-9073-65379D00104E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2302B-5E5C-4D23-AFDF-9FA41523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931E-1031-4983-AD6E-0561DF36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2D71-E0B5-43E2-AC2D-385021A874EE}" type="slidenum">
              <a:rPr lang="en-ID" smtClean="0"/>
              <a:t>‹N°›</a:t>
            </a:fld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89446A-E282-437D-A74A-E76AD1BB3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4700"/>
            <a:ext cx="7886700" cy="9413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6A86D40-FF6E-460D-A6B0-7A8D01E28F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3700"/>
            <a:ext cx="7886700" cy="482600"/>
          </a:xfrm>
        </p:spPr>
        <p:txBody>
          <a:bodyPr>
            <a:normAutofit/>
          </a:bodyPr>
          <a:lstStyle>
            <a:lvl1pPr marL="0" indent="0" algn="ctr">
              <a:buNone/>
              <a:defRPr sz="10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C5F5F-F21B-4E2D-AFAA-E8497E0B144E}"/>
              </a:ext>
            </a:extLst>
          </p:cNvPr>
          <p:cNvSpPr/>
          <p:nvPr userDrawn="1"/>
        </p:nvSpPr>
        <p:spPr>
          <a:xfrm>
            <a:off x="4288500" y="736600"/>
            <a:ext cx="567000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6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6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D33FA-A5D7-4606-9073-65379D00104E}" type="datetimeFigureOut">
              <a:rPr lang="en-ID" smtClean="0"/>
              <a:t>20/12/2021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E2D71-E0B5-43E2-AC2D-385021A874EE}" type="slidenum">
              <a:rPr lang="en-ID" smtClean="0"/>
              <a:t>‹N°›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9011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8" r:id="rId3"/>
    <p:sldLayoutId id="2147483711" r:id="rId4"/>
    <p:sldLayoutId id="2147483715" r:id="rId5"/>
    <p:sldLayoutId id="2147483717" r:id="rId6"/>
    <p:sldLayoutId id="2147483718" r:id="rId7"/>
    <p:sldLayoutId id="2147483725" r:id="rId8"/>
    <p:sldLayoutId id="2147483726" r:id="rId9"/>
    <p:sldLayoutId id="2147483727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hiver-sapin-la-neige-for%C3%AAt-noire-1011444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0391C08-B5AA-487E-A511-7484B42B54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1" y="9434"/>
            <a:ext cx="10272849" cy="6848566"/>
          </a:xfr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57A91A-F643-4899-AC76-50B249569BAF}"/>
              </a:ext>
            </a:extLst>
          </p:cNvPr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01E645-DBE3-4454-A3F6-6780F6124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Budget 2022</a:t>
            </a:r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BD8C66C-87B4-47FF-96F3-E75A9410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D" dirty="0">
                <a:solidFill>
                  <a:schemeClr val="accent1"/>
                </a:solidFill>
              </a:rPr>
              <a:t>Ville de Gaspé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2FA75-83B2-4833-9704-5DE66A8721FC}"/>
              </a:ext>
            </a:extLst>
          </p:cNvPr>
          <p:cNvSpPr/>
          <p:nvPr/>
        </p:nvSpPr>
        <p:spPr>
          <a:xfrm>
            <a:off x="4288500" y="4024300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10" name="Image 9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532161E7-1DA7-4EC5-8A9A-1855893DF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48" y="199218"/>
            <a:ext cx="2202150" cy="11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2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build="p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8FE8FD5-1822-4536-ABCF-F971ACCA61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2"/>
          <a:stretch/>
        </p:blipFill>
        <p:spPr>
          <a:xfrm>
            <a:off x="0" y="-35405"/>
            <a:ext cx="9144000" cy="2024225"/>
          </a:xfr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4093F45-EA41-4482-8938-9C7A1F3F579C}"/>
              </a:ext>
            </a:extLst>
          </p:cNvPr>
          <p:cNvSpPr/>
          <p:nvPr/>
        </p:nvSpPr>
        <p:spPr>
          <a:xfrm>
            <a:off x="0" y="-35405"/>
            <a:ext cx="9143998" cy="202422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D1AE2-12C1-4F59-91A8-9F3A1E3F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7341"/>
            <a:ext cx="7886700" cy="941388"/>
          </a:xfrm>
        </p:spPr>
        <p:txBody>
          <a:bodyPr/>
          <a:lstStyle/>
          <a:p>
            <a:r>
              <a:rPr lang="en-GB" err="1">
                <a:solidFill>
                  <a:schemeClr val="bg2"/>
                </a:solidFill>
              </a:rPr>
              <a:t>Répartition</a:t>
            </a:r>
            <a:r>
              <a:rPr lang="en-GB">
                <a:solidFill>
                  <a:schemeClr val="bg2"/>
                </a:solidFill>
              </a:rPr>
              <a:t> des </a:t>
            </a:r>
            <a:r>
              <a:rPr lang="en-GB" err="1">
                <a:solidFill>
                  <a:schemeClr val="bg2"/>
                </a:solidFill>
              </a:rPr>
              <a:t>revenus</a:t>
            </a:r>
            <a:endParaRPr lang="en-ID">
              <a:solidFill>
                <a:schemeClr val="bg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E4095-3E32-43EB-B417-5D9499C4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02602"/>
            <a:ext cx="7886700" cy="482600"/>
          </a:xfrm>
        </p:spPr>
        <p:txBody>
          <a:bodyPr/>
          <a:lstStyle/>
          <a:p>
            <a:r>
              <a:rPr lang="fr-CA" sz="1800" b="1"/>
              <a:t>Par source de revenus</a:t>
            </a:r>
            <a:endParaRPr lang="en-ID" sz="1800" b="1"/>
          </a:p>
          <a:p>
            <a:endParaRPr lang="en-ID"/>
          </a:p>
          <a:p>
            <a:endParaRPr lang="en-ID"/>
          </a:p>
          <a:p>
            <a:endParaRPr lang="en-ID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D7B0E8-D602-4DE5-9605-8C0CB44F75E3}"/>
              </a:ext>
            </a:extLst>
          </p:cNvPr>
          <p:cNvSpPr/>
          <p:nvPr/>
        </p:nvSpPr>
        <p:spPr>
          <a:xfrm>
            <a:off x="4288499" y="655975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61" name="Image 60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5ADF3A3-9075-49A8-A026-4C69CA8F8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76038"/>
            <a:ext cx="1156467" cy="603211"/>
          </a:xfrm>
          <a:prstGeom prst="rect">
            <a:avLst/>
          </a:prstGeom>
        </p:spPr>
      </p:pic>
      <p:graphicFrame>
        <p:nvGraphicFramePr>
          <p:cNvPr id="34" name="Graphique 33">
            <a:extLst>
              <a:ext uri="{FF2B5EF4-FFF2-40B4-BE49-F238E27FC236}">
                <a16:creationId xmlns:a16="http://schemas.microsoft.com/office/drawing/2014/main" id="{C9D77214-2F88-4064-9280-B338B2EAED4B}"/>
              </a:ext>
            </a:extLst>
          </p:cNvPr>
          <p:cNvGraphicFramePr>
            <a:graphicFrameLocks/>
          </p:cNvGraphicFramePr>
          <p:nvPr/>
        </p:nvGraphicFramePr>
        <p:xfrm>
          <a:off x="-1" y="2030959"/>
          <a:ext cx="9143997" cy="482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FAEFA967-0A2C-452B-AE30-3B7DEA4401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261351"/>
              </p:ext>
            </p:extLst>
          </p:nvPr>
        </p:nvGraphicFramePr>
        <p:xfrm>
          <a:off x="0" y="1988820"/>
          <a:ext cx="9144000" cy="4693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ECB5CA0E-59F7-461A-AE32-870D77D56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078267"/>
              </p:ext>
            </p:extLst>
          </p:nvPr>
        </p:nvGraphicFramePr>
        <p:xfrm>
          <a:off x="6575898" y="2972347"/>
          <a:ext cx="2390774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204">
                  <a:extLst>
                    <a:ext uri="{9D8B030D-6E8A-4147-A177-3AD203B41FA5}">
                      <a16:colId xmlns:a16="http://schemas.microsoft.com/office/drawing/2014/main" val="334785398"/>
                    </a:ext>
                  </a:extLst>
                </a:gridCol>
                <a:gridCol w="677570">
                  <a:extLst>
                    <a:ext uri="{9D8B030D-6E8A-4147-A177-3AD203B41FA5}">
                      <a16:colId xmlns:a16="http://schemas.microsoft.com/office/drawing/2014/main" val="763139250"/>
                    </a:ext>
                  </a:extLst>
                </a:gridCol>
              </a:tblGrid>
              <a:tr h="199478">
                <a:tc>
                  <a:txBody>
                    <a:bodyPr/>
                    <a:lstStyle/>
                    <a:p>
                      <a:pPr algn="ctr"/>
                      <a:r>
                        <a:rPr lang="fr-CA" sz="1400"/>
                        <a:t>Secteurs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826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400" b="1">
                          <a:solidFill>
                            <a:schemeClr val="bg1"/>
                          </a:solidFill>
                        </a:rPr>
                        <a:t>Résidentiels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3393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400" b="1">
                          <a:solidFill>
                            <a:schemeClr val="bg1"/>
                          </a:solidFill>
                        </a:rPr>
                        <a:t>Non résidentiels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8971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>
                          <a:solidFill>
                            <a:schemeClr val="bg1"/>
                          </a:solidFill>
                        </a:rPr>
                        <a:t>Industriels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75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400" b="1">
                          <a:solidFill>
                            <a:schemeClr val="bg1"/>
                          </a:solidFill>
                        </a:rPr>
                        <a:t>6 logements et 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5246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400" b="1">
                          <a:solidFill>
                            <a:schemeClr val="bg1"/>
                          </a:solidFill>
                        </a:rPr>
                        <a:t>Agricoles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6490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>
                          <a:solidFill>
                            <a:schemeClr val="bg1"/>
                          </a:solidFill>
                        </a:rPr>
                        <a:t>Terrains vagues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9521492"/>
                  </a:ext>
                </a:extLst>
              </a:tr>
            </a:tbl>
          </a:graphicData>
        </a:graphic>
      </p:graphicFrame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AA546C6F-62A3-48A5-ABA8-AEDA2C625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183772"/>
              </p:ext>
            </p:extLst>
          </p:nvPr>
        </p:nvGraphicFramePr>
        <p:xfrm>
          <a:off x="0" y="2057399"/>
          <a:ext cx="6858000" cy="430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D2F730B-F97A-4974-BC5B-09534620CE16}"/>
              </a:ext>
            </a:extLst>
          </p:cNvPr>
          <p:cNvCxnSpPr>
            <a:cxnSpLocks/>
          </p:cNvCxnSpPr>
          <p:nvPr/>
        </p:nvCxnSpPr>
        <p:spPr>
          <a:xfrm>
            <a:off x="3429000" y="2470826"/>
            <a:ext cx="3146898" cy="50152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CCBC78B-2F7A-4D3A-9A82-2711EE70CB36}"/>
              </a:ext>
            </a:extLst>
          </p:cNvPr>
          <p:cNvCxnSpPr>
            <a:cxnSpLocks/>
          </p:cNvCxnSpPr>
          <p:nvPr/>
        </p:nvCxnSpPr>
        <p:spPr>
          <a:xfrm flipV="1">
            <a:off x="3210128" y="5502187"/>
            <a:ext cx="3365770" cy="39277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F9D5BE76-D98C-4BAB-BD98-893505330DF4}"/>
              </a:ext>
            </a:extLst>
          </p:cNvPr>
          <p:cNvSpPr txBox="1"/>
          <p:nvPr/>
        </p:nvSpPr>
        <p:spPr>
          <a:xfrm>
            <a:off x="4328840" y="6003708"/>
            <a:ext cx="449411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CA" dirty="0"/>
              <a:t>69% des revenus sont rattachés aux </a:t>
            </a:r>
          </a:p>
          <a:p>
            <a:r>
              <a:rPr lang="fr-CA" dirty="0"/>
              <a:t>propriétaires fonciers (taxes et tarifs)</a:t>
            </a:r>
          </a:p>
        </p:txBody>
      </p:sp>
    </p:spTree>
    <p:extLst>
      <p:ext uri="{BB962C8B-B14F-4D97-AF65-F5344CB8AC3E}">
        <p14:creationId xmlns:p14="http://schemas.microsoft.com/office/powerpoint/2010/main" val="39544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5" grpId="0"/>
      <p:bldP spid="2" grpId="0" build="p"/>
      <p:bldP spid="57" grpId="0" animBg="1"/>
      <p:bldGraphic spid="11" grpId="0">
        <p:bldAsOne/>
      </p:bldGraphic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8FE8FD5-1822-4536-ABCF-F971ACCA61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2"/>
          <a:stretch/>
        </p:blipFill>
        <p:spPr>
          <a:xfrm>
            <a:off x="0" y="-35405"/>
            <a:ext cx="9144000" cy="2237934"/>
          </a:xfr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4093F45-EA41-4482-8938-9C7A1F3F579C}"/>
              </a:ext>
            </a:extLst>
          </p:cNvPr>
          <p:cNvSpPr/>
          <p:nvPr/>
        </p:nvSpPr>
        <p:spPr>
          <a:xfrm>
            <a:off x="0" y="-35405"/>
            <a:ext cx="9143998" cy="2237934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D1AE2-12C1-4F59-91A8-9F3A1E3F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8448"/>
            <a:ext cx="7886700" cy="1357345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AUGMENTATION DES DÉPENSES</a:t>
            </a:r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E4095-3E32-43EB-B417-5D9499C4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sz="1800" b="1" dirty="0"/>
              <a:t>AU-DESSUS DE L’INFLATION</a:t>
            </a:r>
            <a:endParaRPr lang="en-ID" sz="1800" b="1" dirty="0"/>
          </a:p>
          <a:p>
            <a:endParaRPr lang="en-ID" sz="1800" b="1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D7B0E8-D602-4DE5-9605-8C0CB44F75E3}"/>
              </a:ext>
            </a:extLst>
          </p:cNvPr>
          <p:cNvSpPr/>
          <p:nvPr/>
        </p:nvSpPr>
        <p:spPr>
          <a:xfrm>
            <a:off x="4288500" y="888346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61" name="Image 60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5ADF3A3-9075-49A8-A026-4C69CA8F8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204613"/>
            <a:ext cx="1156467" cy="603211"/>
          </a:xfrm>
          <a:prstGeom prst="rect">
            <a:avLst/>
          </a:prstGeom>
        </p:spPr>
      </p:pic>
      <p:graphicFrame>
        <p:nvGraphicFramePr>
          <p:cNvPr id="9" name="Tableau 3">
            <a:extLst>
              <a:ext uri="{FF2B5EF4-FFF2-40B4-BE49-F238E27FC236}">
                <a16:creationId xmlns:a16="http://schemas.microsoft.com/office/drawing/2014/main" id="{47475537-BBA9-4027-843B-FAD53213B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062952"/>
              </p:ext>
            </p:extLst>
          </p:nvPr>
        </p:nvGraphicFramePr>
        <p:xfrm>
          <a:off x="434475" y="2647578"/>
          <a:ext cx="8275047" cy="390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6350">
                  <a:extLst>
                    <a:ext uri="{9D8B030D-6E8A-4147-A177-3AD203B41FA5}">
                      <a16:colId xmlns:a16="http://schemas.microsoft.com/office/drawing/2014/main" val="3191459679"/>
                    </a:ext>
                  </a:extLst>
                </a:gridCol>
                <a:gridCol w="2108697">
                  <a:extLst>
                    <a:ext uri="{9D8B030D-6E8A-4147-A177-3AD203B41FA5}">
                      <a16:colId xmlns:a16="http://schemas.microsoft.com/office/drawing/2014/main" val="1164523464"/>
                    </a:ext>
                  </a:extLst>
                </a:gridCol>
              </a:tblGrid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OBJET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>
                          <a:solidFill>
                            <a:schemeClr val="tx1"/>
                          </a:solidFill>
                        </a:rPr>
                        <a:t>EN DOLLARS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312264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cap="all" baseline="0" dirty="0">
                          <a:solidFill>
                            <a:schemeClr val="bg1"/>
                          </a:solidFill>
                        </a:rPr>
                        <a:t>CONTRAT DE COLLECTES MATIÈRES RÉSIDUELLES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+289 714$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052102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cap="all" baseline="0" dirty="0">
                          <a:solidFill>
                            <a:schemeClr val="bg1"/>
                          </a:solidFill>
                        </a:rPr>
                        <a:t>Paiement sur le service de la dette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+239 534$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999042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cap="all" baseline="0" dirty="0">
                          <a:solidFill>
                            <a:schemeClr val="bg1"/>
                          </a:solidFill>
                        </a:rPr>
                        <a:t>INDEXATION DES SALAIRES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+201 043$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674310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cap="all" baseline="0" dirty="0">
                          <a:solidFill>
                            <a:schemeClr val="bg1"/>
                          </a:solidFill>
                        </a:rPr>
                        <a:t>FRAIS D’ASSURANCES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+78 000$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806255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cap="all" baseline="0" dirty="0">
                          <a:solidFill>
                            <a:schemeClr val="bg1"/>
                          </a:solidFill>
                        </a:rPr>
                        <a:t>QUOTE-PART À LA SQ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+61 721$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144814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cap="all" baseline="0" dirty="0">
                          <a:solidFill>
                            <a:schemeClr val="bg1"/>
                          </a:solidFill>
                        </a:rPr>
                        <a:t>Transport des boues de fosses septiques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+ 53 075$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577637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cap="all" baseline="0" dirty="0">
                          <a:solidFill>
                            <a:schemeClr val="bg1"/>
                          </a:solidFill>
                        </a:rPr>
                        <a:t>DÉNEIGEMENT DE RUES SUPPLÉMENTAIRES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+ 45 897$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187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13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5" grpId="0"/>
      <p:bldP spid="2" grpId="0" build="p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8FE8FD5-1822-4536-ABCF-F971ACCA61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2"/>
          <a:stretch/>
        </p:blipFill>
        <p:spPr>
          <a:xfrm>
            <a:off x="0" y="-35405"/>
            <a:ext cx="9144000" cy="2237934"/>
          </a:xfr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4093F45-EA41-4482-8938-9C7A1F3F579C}"/>
              </a:ext>
            </a:extLst>
          </p:cNvPr>
          <p:cNvSpPr/>
          <p:nvPr/>
        </p:nvSpPr>
        <p:spPr>
          <a:xfrm>
            <a:off x="0" y="-35405"/>
            <a:ext cx="9143998" cy="2237934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D1AE2-12C1-4F59-91A8-9F3A1E3F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8449"/>
            <a:ext cx="7886700" cy="941388"/>
          </a:xfrm>
        </p:spPr>
        <p:txBody>
          <a:bodyPr/>
          <a:lstStyle/>
          <a:p>
            <a:r>
              <a:rPr lang="en-GB">
                <a:solidFill>
                  <a:schemeClr val="bg2"/>
                </a:solidFill>
              </a:rPr>
              <a:t>NOUVEAUX REVENUS</a:t>
            </a:r>
            <a:endParaRPr lang="en-ID">
              <a:solidFill>
                <a:schemeClr val="bg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E4095-3E32-43EB-B417-5D9499C4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D" sz="1800" b="1"/>
          </a:p>
          <a:p>
            <a:endParaRPr lang="en-ID"/>
          </a:p>
          <a:p>
            <a:endParaRPr lang="en-ID"/>
          </a:p>
          <a:p>
            <a:endParaRPr lang="en-ID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D7B0E8-D602-4DE5-9605-8C0CB44F75E3}"/>
              </a:ext>
            </a:extLst>
          </p:cNvPr>
          <p:cNvSpPr/>
          <p:nvPr/>
        </p:nvSpPr>
        <p:spPr>
          <a:xfrm>
            <a:off x="4288500" y="888346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61" name="Image 60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5ADF3A3-9075-49A8-A026-4C69CA8F8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204613"/>
            <a:ext cx="1156467" cy="603211"/>
          </a:xfrm>
          <a:prstGeom prst="rect">
            <a:avLst/>
          </a:prstGeom>
        </p:spPr>
      </p:pic>
      <p:graphicFrame>
        <p:nvGraphicFramePr>
          <p:cNvPr id="9" name="Tableau 3">
            <a:extLst>
              <a:ext uri="{FF2B5EF4-FFF2-40B4-BE49-F238E27FC236}">
                <a16:creationId xmlns:a16="http://schemas.microsoft.com/office/drawing/2014/main" id="{47475537-BBA9-4027-843B-FAD53213B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848125"/>
              </p:ext>
            </p:extLst>
          </p:nvPr>
        </p:nvGraphicFramePr>
        <p:xfrm>
          <a:off x="434475" y="2647578"/>
          <a:ext cx="8275047" cy="2438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6350">
                  <a:extLst>
                    <a:ext uri="{9D8B030D-6E8A-4147-A177-3AD203B41FA5}">
                      <a16:colId xmlns:a16="http://schemas.microsoft.com/office/drawing/2014/main" val="3191459679"/>
                    </a:ext>
                  </a:extLst>
                </a:gridCol>
                <a:gridCol w="2108697">
                  <a:extLst>
                    <a:ext uri="{9D8B030D-6E8A-4147-A177-3AD203B41FA5}">
                      <a16:colId xmlns:a16="http://schemas.microsoft.com/office/drawing/2014/main" val="1164523464"/>
                    </a:ext>
                  </a:extLst>
                </a:gridCol>
              </a:tblGrid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OBJET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>
                          <a:solidFill>
                            <a:schemeClr val="tx1"/>
                          </a:solidFill>
                        </a:rPr>
                        <a:t>EN DOLLARS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312264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cap="all" baseline="0" dirty="0">
                          <a:solidFill>
                            <a:schemeClr val="bg1"/>
                          </a:solidFill>
                        </a:rPr>
                        <a:t>REVENUS Tenant lieu de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+317 714 $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85164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POINT DE POURCENTAGE DE TVQ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+76 702 $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22733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REDEVANCES ÉOLIENNES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+53 801 $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806255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REDEVANCE COLLECTE SÉLECTIVE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+30 000 $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728682"/>
                  </a:ext>
                </a:extLst>
              </a:tr>
            </a:tbl>
          </a:graphicData>
        </a:graphic>
      </p:graphicFrame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FAF4FD3-0A7C-4FED-BF3A-5A6786232F78}"/>
              </a:ext>
            </a:extLst>
          </p:cNvPr>
          <p:cNvSpPr txBox="1">
            <a:spLocks/>
          </p:cNvSpPr>
          <p:nvPr/>
        </p:nvSpPr>
        <p:spPr>
          <a:xfrm>
            <a:off x="628648" y="419246"/>
            <a:ext cx="7886700" cy="48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dirty="0"/>
              <a:t>AUTRES QUE LES TAXES FONCIÈRES</a:t>
            </a:r>
            <a:endParaRPr lang="en-ID" sz="1800" b="1" dirty="0"/>
          </a:p>
          <a:p>
            <a:endParaRPr lang="en-ID" sz="1800" b="1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061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5" grpId="0"/>
      <p:bldP spid="2" grpId="0" build="p"/>
      <p:bldP spid="57" grpId="0" animBg="1"/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8FE8FD5-1822-4536-ABCF-F971ACCA61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2"/>
          <a:stretch/>
        </p:blipFill>
        <p:spPr>
          <a:xfrm>
            <a:off x="0" y="-35405"/>
            <a:ext cx="9144000" cy="2237934"/>
          </a:xfr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4093F45-EA41-4482-8938-9C7A1F3F579C}"/>
              </a:ext>
            </a:extLst>
          </p:cNvPr>
          <p:cNvSpPr/>
          <p:nvPr/>
        </p:nvSpPr>
        <p:spPr>
          <a:xfrm>
            <a:off x="0" y="-35405"/>
            <a:ext cx="9143998" cy="2237934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D1AE2-12C1-4F59-91A8-9F3A1E3F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8449"/>
            <a:ext cx="7886700" cy="941388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NOUVELLES ÉCONOMIES</a:t>
            </a:r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E4095-3E32-43EB-B417-5D9499C4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D" sz="1800" b="1"/>
          </a:p>
          <a:p>
            <a:endParaRPr lang="en-ID"/>
          </a:p>
          <a:p>
            <a:endParaRPr lang="en-ID"/>
          </a:p>
          <a:p>
            <a:endParaRPr lang="en-ID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D7B0E8-D602-4DE5-9605-8C0CB44F75E3}"/>
              </a:ext>
            </a:extLst>
          </p:cNvPr>
          <p:cNvSpPr/>
          <p:nvPr/>
        </p:nvSpPr>
        <p:spPr>
          <a:xfrm>
            <a:off x="4288500" y="888346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61" name="Image 60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5ADF3A3-9075-49A8-A026-4C69CA8F8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204613"/>
            <a:ext cx="1156467" cy="603211"/>
          </a:xfrm>
          <a:prstGeom prst="rect">
            <a:avLst/>
          </a:prstGeom>
        </p:spPr>
      </p:pic>
      <p:graphicFrame>
        <p:nvGraphicFramePr>
          <p:cNvPr id="9" name="Tableau 3">
            <a:extLst>
              <a:ext uri="{FF2B5EF4-FFF2-40B4-BE49-F238E27FC236}">
                <a16:creationId xmlns:a16="http://schemas.microsoft.com/office/drawing/2014/main" id="{47475537-BBA9-4027-843B-FAD53213B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29380"/>
              </p:ext>
            </p:extLst>
          </p:nvPr>
        </p:nvGraphicFramePr>
        <p:xfrm>
          <a:off x="434475" y="2647578"/>
          <a:ext cx="8275047" cy="1950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6350">
                  <a:extLst>
                    <a:ext uri="{9D8B030D-6E8A-4147-A177-3AD203B41FA5}">
                      <a16:colId xmlns:a16="http://schemas.microsoft.com/office/drawing/2014/main" val="3191459679"/>
                    </a:ext>
                  </a:extLst>
                </a:gridCol>
                <a:gridCol w="2108697">
                  <a:extLst>
                    <a:ext uri="{9D8B030D-6E8A-4147-A177-3AD203B41FA5}">
                      <a16:colId xmlns:a16="http://schemas.microsoft.com/office/drawing/2014/main" val="1164523464"/>
                    </a:ext>
                  </a:extLst>
                </a:gridCol>
              </a:tblGrid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OBJET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>
                          <a:solidFill>
                            <a:schemeClr val="tx1"/>
                          </a:solidFill>
                        </a:rPr>
                        <a:t>EN DOLLARS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312264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INTÉRÊTS SUR LE SERVICE DE LA DETTE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-148 767$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889968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RÔLE D’ÉVALUATION DÉPOSÉ EN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-95 700$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02993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FRAIS ÉLECTIONS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solidFill>
                            <a:schemeClr val="bg1"/>
                          </a:solidFill>
                        </a:rPr>
                        <a:t>-92 000$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728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0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5" grpId="0"/>
      <p:bldP spid="2" grpId="0" build="p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FD72B8-6E5D-4591-BC44-21772DB29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162" y="12375"/>
            <a:ext cx="9185161" cy="1116647"/>
          </a:xfrm>
        </p:spPr>
        <p:txBody>
          <a:bodyPr>
            <a:normAutofit/>
          </a:bodyPr>
          <a:lstStyle/>
          <a:p>
            <a:r>
              <a:rPr lang="en-US" sz="3200" dirty="0"/>
              <a:t>LE POINT SUR LES SURPLUS</a:t>
            </a:r>
            <a:endParaRPr lang="en-ID" sz="32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673A20-0F22-4952-B29B-4456630C13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6121" y="1060617"/>
            <a:ext cx="7886700" cy="852565"/>
          </a:xfrm>
        </p:spPr>
        <p:txBody>
          <a:bodyPr>
            <a:normAutofit/>
          </a:bodyPr>
          <a:lstStyle/>
          <a:p>
            <a:r>
              <a:rPr lang="fr-CA" sz="1800" b="1" dirty="0"/>
              <a:t>UN COUSSIN NÉCESSAIRE : </a:t>
            </a:r>
          </a:p>
          <a:p>
            <a:r>
              <a:rPr lang="fr-CA" sz="1800" b="1" dirty="0"/>
              <a:t>SURPLUS TOTAUX 10,5M$</a:t>
            </a:r>
            <a:endParaRPr lang="en-ID" sz="1800" b="1" dirty="0"/>
          </a:p>
          <a:p>
            <a:endParaRPr lang="en-ID" dirty="0"/>
          </a:p>
          <a:p>
            <a:endParaRPr lang="en-ID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9839D2-7364-4344-A97F-48CBD8214CF7}"/>
              </a:ext>
            </a:extLst>
          </p:cNvPr>
          <p:cNvSpPr txBox="1"/>
          <p:nvPr/>
        </p:nvSpPr>
        <p:spPr>
          <a:xfrm>
            <a:off x="270309" y="1886930"/>
            <a:ext cx="378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SURPLUS AFFECTÉ JANVIER 2021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426026-972A-47E4-94B3-C35F30243382}"/>
              </a:ext>
            </a:extLst>
          </p:cNvPr>
          <p:cNvSpPr txBox="1"/>
          <p:nvPr/>
        </p:nvSpPr>
        <p:spPr>
          <a:xfrm>
            <a:off x="4535586" y="1886107"/>
            <a:ext cx="444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SURPLUS NON-AFFECTÉ JANVIER 2021</a:t>
            </a:r>
          </a:p>
        </p:txBody>
      </p:sp>
      <p:sp>
        <p:nvSpPr>
          <p:cNvPr id="44" name="TextBox 5">
            <a:extLst>
              <a:ext uri="{FF2B5EF4-FFF2-40B4-BE49-F238E27FC236}">
                <a16:creationId xmlns:a16="http://schemas.microsoft.com/office/drawing/2014/main" id="{F7977FBA-5075-404F-A9A7-B6BB7A1EC429}"/>
              </a:ext>
            </a:extLst>
          </p:cNvPr>
          <p:cNvSpPr txBox="1"/>
          <p:nvPr/>
        </p:nvSpPr>
        <p:spPr>
          <a:xfrm>
            <a:off x="1434649" y="2284595"/>
            <a:ext cx="1004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cs typeface="Raavi" panose="02000500000000000000" pitchFamily="2"/>
              </a:rPr>
              <a:t>3,11M$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45" name="TextBox 6">
            <a:extLst>
              <a:ext uri="{FF2B5EF4-FFF2-40B4-BE49-F238E27FC236}">
                <a16:creationId xmlns:a16="http://schemas.microsoft.com/office/drawing/2014/main" id="{3DCD1710-6CCB-4842-AC35-28EF7B460A20}"/>
              </a:ext>
            </a:extLst>
          </p:cNvPr>
          <p:cNvSpPr txBox="1"/>
          <p:nvPr/>
        </p:nvSpPr>
        <p:spPr>
          <a:xfrm>
            <a:off x="686893" y="3369408"/>
            <a:ext cx="2379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cs typeface="Raavi" panose="02000500000000000000" pitchFamily="2"/>
              </a:rPr>
              <a:t>UTILISÉ EN 2021</a:t>
            </a:r>
          </a:p>
          <a:p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46" name="Freeform: Shape 7">
            <a:extLst>
              <a:ext uri="{FF2B5EF4-FFF2-40B4-BE49-F238E27FC236}">
                <a16:creationId xmlns:a16="http://schemas.microsoft.com/office/drawing/2014/main" id="{93E2B35D-4B63-404D-8FED-4294C56106B7}"/>
              </a:ext>
            </a:extLst>
          </p:cNvPr>
          <p:cNvSpPr/>
          <p:nvPr/>
        </p:nvSpPr>
        <p:spPr bwMode="auto">
          <a:xfrm>
            <a:off x="713636" y="2599343"/>
            <a:ext cx="2530597" cy="134953"/>
          </a:xfrm>
          <a:custGeom>
            <a:avLst/>
            <a:gdLst>
              <a:gd name="connsiteX0" fmla="*/ 81752 w 4703663"/>
              <a:gd name="connsiteY0" fmla="*/ 0 h 172323"/>
              <a:gd name="connsiteX1" fmla="*/ 1370412 w 4703663"/>
              <a:gd name="connsiteY1" fmla="*/ 0 h 172323"/>
              <a:gd name="connsiteX2" fmla="*/ 2044591 w 4703663"/>
              <a:gd name="connsiteY2" fmla="*/ 0 h 172323"/>
              <a:gd name="connsiteX3" fmla="*/ 2151085 w 4703663"/>
              <a:gd name="connsiteY3" fmla="*/ 0 h 172323"/>
              <a:gd name="connsiteX4" fmla="*/ 2552579 w 4703663"/>
              <a:gd name="connsiteY4" fmla="*/ 0 h 172323"/>
              <a:gd name="connsiteX5" fmla="*/ 2659073 w 4703663"/>
              <a:gd name="connsiteY5" fmla="*/ 0 h 172323"/>
              <a:gd name="connsiteX6" fmla="*/ 3333251 w 4703663"/>
              <a:gd name="connsiteY6" fmla="*/ 0 h 172323"/>
              <a:gd name="connsiteX7" fmla="*/ 4621912 w 4703663"/>
              <a:gd name="connsiteY7" fmla="*/ 0 h 172323"/>
              <a:gd name="connsiteX8" fmla="*/ 4703663 w 4703663"/>
              <a:gd name="connsiteY8" fmla="*/ 83833 h 172323"/>
              <a:gd name="connsiteX9" fmla="*/ 4621912 w 4703663"/>
              <a:gd name="connsiteY9" fmla="*/ 172323 h 172323"/>
              <a:gd name="connsiteX10" fmla="*/ 3333251 w 4703663"/>
              <a:gd name="connsiteY10" fmla="*/ 172323 h 172323"/>
              <a:gd name="connsiteX11" fmla="*/ 2659073 w 4703663"/>
              <a:gd name="connsiteY11" fmla="*/ 172323 h 172323"/>
              <a:gd name="connsiteX12" fmla="*/ 2552579 w 4703663"/>
              <a:gd name="connsiteY12" fmla="*/ 172323 h 172323"/>
              <a:gd name="connsiteX13" fmla="*/ 2151085 w 4703663"/>
              <a:gd name="connsiteY13" fmla="*/ 172323 h 172323"/>
              <a:gd name="connsiteX14" fmla="*/ 2044591 w 4703663"/>
              <a:gd name="connsiteY14" fmla="*/ 172323 h 172323"/>
              <a:gd name="connsiteX15" fmla="*/ 1370412 w 4703663"/>
              <a:gd name="connsiteY15" fmla="*/ 172323 h 172323"/>
              <a:gd name="connsiteX16" fmla="*/ 81752 w 4703663"/>
              <a:gd name="connsiteY16" fmla="*/ 172323 h 172323"/>
              <a:gd name="connsiteX17" fmla="*/ 0 w 4703663"/>
              <a:gd name="connsiteY17" fmla="*/ 83833 h 172323"/>
              <a:gd name="connsiteX18" fmla="*/ 81752 w 4703663"/>
              <a:gd name="connsiteY18" fmla="*/ 0 h 17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03663" h="172323">
                <a:moveTo>
                  <a:pt x="81752" y="0"/>
                </a:moveTo>
                <a:cubicBezTo>
                  <a:pt x="268920" y="0"/>
                  <a:pt x="819666" y="0"/>
                  <a:pt x="1370412" y="0"/>
                </a:cubicBezTo>
                <a:lnTo>
                  <a:pt x="2044591" y="0"/>
                </a:lnTo>
                <a:lnTo>
                  <a:pt x="2151085" y="0"/>
                </a:lnTo>
                <a:lnTo>
                  <a:pt x="2552579" y="0"/>
                </a:lnTo>
                <a:lnTo>
                  <a:pt x="2659073" y="0"/>
                </a:lnTo>
                <a:lnTo>
                  <a:pt x="3333251" y="0"/>
                </a:lnTo>
                <a:cubicBezTo>
                  <a:pt x="3883998" y="0"/>
                  <a:pt x="4434744" y="0"/>
                  <a:pt x="4621912" y="0"/>
                </a:cubicBezTo>
                <a:cubicBezTo>
                  <a:pt x="4664939" y="0"/>
                  <a:pt x="4703663" y="37259"/>
                  <a:pt x="4703663" y="83833"/>
                </a:cubicBezTo>
                <a:cubicBezTo>
                  <a:pt x="4703663" y="135064"/>
                  <a:pt x="4664939" y="172323"/>
                  <a:pt x="4621912" y="172323"/>
                </a:cubicBezTo>
                <a:cubicBezTo>
                  <a:pt x="4434744" y="172323"/>
                  <a:pt x="3883998" y="172323"/>
                  <a:pt x="3333251" y="172323"/>
                </a:cubicBezTo>
                <a:lnTo>
                  <a:pt x="2659073" y="172323"/>
                </a:lnTo>
                <a:lnTo>
                  <a:pt x="2552579" y="172323"/>
                </a:lnTo>
                <a:lnTo>
                  <a:pt x="2151085" y="172323"/>
                </a:lnTo>
                <a:lnTo>
                  <a:pt x="2044591" y="172323"/>
                </a:lnTo>
                <a:lnTo>
                  <a:pt x="1370412" y="172323"/>
                </a:lnTo>
                <a:cubicBezTo>
                  <a:pt x="819666" y="172323"/>
                  <a:pt x="268920" y="172323"/>
                  <a:pt x="81752" y="172323"/>
                </a:cubicBezTo>
                <a:cubicBezTo>
                  <a:pt x="38725" y="172323"/>
                  <a:pt x="0" y="135064"/>
                  <a:pt x="0" y="83833"/>
                </a:cubicBezTo>
                <a:cubicBezTo>
                  <a:pt x="0" y="37259"/>
                  <a:pt x="38725" y="0"/>
                  <a:pt x="81752" y="0"/>
                </a:cubicBezTo>
                <a:close/>
              </a:path>
            </a:pathLst>
          </a:cu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grpSp>
        <p:nvGrpSpPr>
          <p:cNvPr id="47" name="Group 8">
            <a:extLst>
              <a:ext uri="{FF2B5EF4-FFF2-40B4-BE49-F238E27FC236}">
                <a16:creationId xmlns:a16="http://schemas.microsoft.com/office/drawing/2014/main" id="{7619E899-56A7-410A-B650-801C7540AD78}"/>
              </a:ext>
            </a:extLst>
          </p:cNvPr>
          <p:cNvGrpSpPr/>
          <p:nvPr/>
        </p:nvGrpSpPr>
        <p:grpSpPr>
          <a:xfrm>
            <a:off x="710778" y="2595203"/>
            <a:ext cx="836971" cy="138835"/>
            <a:chOff x="5718414" y="4490490"/>
            <a:chExt cx="4092980" cy="172323"/>
          </a:xfrm>
          <a:solidFill>
            <a:schemeClr val="accent1"/>
          </a:solidFill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BA7267EB-DE43-463E-8066-C1BC16942DF9}"/>
                </a:ext>
              </a:extLst>
            </p:cNvPr>
            <p:cNvSpPr/>
            <p:nvPr/>
          </p:nvSpPr>
          <p:spPr bwMode="auto">
            <a:xfrm>
              <a:off x="5718414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Rectangle 10">
              <a:extLst>
                <a:ext uri="{FF2B5EF4-FFF2-40B4-BE49-F238E27FC236}">
                  <a16:creationId xmlns:a16="http://schemas.microsoft.com/office/drawing/2014/main" id="{8524C28B-2362-42FB-A900-707E98A1F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8517" y="4490490"/>
              <a:ext cx="3816000" cy="1723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A8C62087-6388-4D5C-B7DE-D47A38178707}"/>
                </a:ext>
              </a:extLst>
            </p:cNvPr>
            <p:cNvSpPr/>
            <p:nvPr/>
          </p:nvSpPr>
          <p:spPr bwMode="auto">
            <a:xfrm flipH="1">
              <a:off x="9669909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2" name="TextBox 23">
            <a:extLst>
              <a:ext uri="{FF2B5EF4-FFF2-40B4-BE49-F238E27FC236}">
                <a16:creationId xmlns:a16="http://schemas.microsoft.com/office/drawing/2014/main" id="{96DC0C21-8D00-4BC3-9002-4F2310B608B1}"/>
              </a:ext>
            </a:extLst>
          </p:cNvPr>
          <p:cNvSpPr txBox="1"/>
          <p:nvPr/>
        </p:nvSpPr>
        <p:spPr>
          <a:xfrm>
            <a:off x="1547749" y="2728549"/>
            <a:ext cx="619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29</a:t>
            </a:r>
            <a:r>
              <a:rPr lang="id-ID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%</a:t>
            </a:r>
            <a:endParaRPr lang="en-US" sz="1400" b="1" dirty="0">
              <a:solidFill>
                <a:schemeClr val="accent1"/>
              </a:solidFill>
              <a:latin typeface="+mj-lt"/>
              <a:cs typeface="Raavi" panose="02000500000000000000" pitchFamily="2"/>
            </a:endParaRPr>
          </a:p>
        </p:txBody>
      </p:sp>
      <p:sp>
        <p:nvSpPr>
          <p:cNvPr id="65" name="Freeform: Shape 7">
            <a:extLst>
              <a:ext uri="{FF2B5EF4-FFF2-40B4-BE49-F238E27FC236}">
                <a16:creationId xmlns:a16="http://schemas.microsoft.com/office/drawing/2014/main" id="{C7B5FEA4-903D-4EA6-9E48-3E33B796811D}"/>
              </a:ext>
            </a:extLst>
          </p:cNvPr>
          <p:cNvSpPr/>
          <p:nvPr/>
        </p:nvSpPr>
        <p:spPr bwMode="auto">
          <a:xfrm>
            <a:off x="715534" y="4085400"/>
            <a:ext cx="2432401" cy="126289"/>
          </a:xfrm>
          <a:custGeom>
            <a:avLst/>
            <a:gdLst>
              <a:gd name="connsiteX0" fmla="*/ 81752 w 4703663"/>
              <a:gd name="connsiteY0" fmla="*/ 0 h 172323"/>
              <a:gd name="connsiteX1" fmla="*/ 1370412 w 4703663"/>
              <a:gd name="connsiteY1" fmla="*/ 0 h 172323"/>
              <a:gd name="connsiteX2" fmla="*/ 2044591 w 4703663"/>
              <a:gd name="connsiteY2" fmla="*/ 0 h 172323"/>
              <a:gd name="connsiteX3" fmla="*/ 2151085 w 4703663"/>
              <a:gd name="connsiteY3" fmla="*/ 0 h 172323"/>
              <a:gd name="connsiteX4" fmla="*/ 2552579 w 4703663"/>
              <a:gd name="connsiteY4" fmla="*/ 0 h 172323"/>
              <a:gd name="connsiteX5" fmla="*/ 2659073 w 4703663"/>
              <a:gd name="connsiteY5" fmla="*/ 0 h 172323"/>
              <a:gd name="connsiteX6" fmla="*/ 3333251 w 4703663"/>
              <a:gd name="connsiteY6" fmla="*/ 0 h 172323"/>
              <a:gd name="connsiteX7" fmla="*/ 4621912 w 4703663"/>
              <a:gd name="connsiteY7" fmla="*/ 0 h 172323"/>
              <a:gd name="connsiteX8" fmla="*/ 4703663 w 4703663"/>
              <a:gd name="connsiteY8" fmla="*/ 83833 h 172323"/>
              <a:gd name="connsiteX9" fmla="*/ 4621912 w 4703663"/>
              <a:gd name="connsiteY9" fmla="*/ 172323 h 172323"/>
              <a:gd name="connsiteX10" fmla="*/ 3333251 w 4703663"/>
              <a:gd name="connsiteY10" fmla="*/ 172323 h 172323"/>
              <a:gd name="connsiteX11" fmla="*/ 2659073 w 4703663"/>
              <a:gd name="connsiteY11" fmla="*/ 172323 h 172323"/>
              <a:gd name="connsiteX12" fmla="*/ 2552579 w 4703663"/>
              <a:gd name="connsiteY12" fmla="*/ 172323 h 172323"/>
              <a:gd name="connsiteX13" fmla="*/ 2151085 w 4703663"/>
              <a:gd name="connsiteY13" fmla="*/ 172323 h 172323"/>
              <a:gd name="connsiteX14" fmla="*/ 2044591 w 4703663"/>
              <a:gd name="connsiteY14" fmla="*/ 172323 h 172323"/>
              <a:gd name="connsiteX15" fmla="*/ 1370412 w 4703663"/>
              <a:gd name="connsiteY15" fmla="*/ 172323 h 172323"/>
              <a:gd name="connsiteX16" fmla="*/ 81752 w 4703663"/>
              <a:gd name="connsiteY16" fmla="*/ 172323 h 172323"/>
              <a:gd name="connsiteX17" fmla="*/ 0 w 4703663"/>
              <a:gd name="connsiteY17" fmla="*/ 83833 h 172323"/>
              <a:gd name="connsiteX18" fmla="*/ 81752 w 4703663"/>
              <a:gd name="connsiteY18" fmla="*/ 0 h 17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03663" h="172323">
                <a:moveTo>
                  <a:pt x="81752" y="0"/>
                </a:moveTo>
                <a:cubicBezTo>
                  <a:pt x="268920" y="0"/>
                  <a:pt x="819666" y="0"/>
                  <a:pt x="1370412" y="0"/>
                </a:cubicBezTo>
                <a:lnTo>
                  <a:pt x="2044591" y="0"/>
                </a:lnTo>
                <a:lnTo>
                  <a:pt x="2151085" y="0"/>
                </a:lnTo>
                <a:lnTo>
                  <a:pt x="2552579" y="0"/>
                </a:lnTo>
                <a:lnTo>
                  <a:pt x="2659073" y="0"/>
                </a:lnTo>
                <a:lnTo>
                  <a:pt x="3333251" y="0"/>
                </a:lnTo>
                <a:cubicBezTo>
                  <a:pt x="3883998" y="0"/>
                  <a:pt x="4434744" y="0"/>
                  <a:pt x="4621912" y="0"/>
                </a:cubicBezTo>
                <a:cubicBezTo>
                  <a:pt x="4664939" y="0"/>
                  <a:pt x="4703663" y="37259"/>
                  <a:pt x="4703663" y="83833"/>
                </a:cubicBezTo>
                <a:cubicBezTo>
                  <a:pt x="4703663" y="135064"/>
                  <a:pt x="4664939" y="172323"/>
                  <a:pt x="4621912" y="172323"/>
                </a:cubicBezTo>
                <a:cubicBezTo>
                  <a:pt x="4434744" y="172323"/>
                  <a:pt x="3883998" y="172323"/>
                  <a:pt x="3333251" y="172323"/>
                </a:cubicBezTo>
                <a:lnTo>
                  <a:pt x="2659073" y="172323"/>
                </a:lnTo>
                <a:lnTo>
                  <a:pt x="2552579" y="172323"/>
                </a:lnTo>
                <a:lnTo>
                  <a:pt x="2151085" y="172323"/>
                </a:lnTo>
                <a:lnTo>
                  <a:pt x="2044591" y="172323"/>
                </a:lnTo>
                <a:lnTo>
                  <a:pt x="1370412" y="172323"/>
                </a:lnTo>
                <a:cubicBezTo>
                  <a:pt x="819666" y="172323"/>
                  <a:pt x="268920" y="172323"/>
                  <a:pt x="81752" y="172323"/>
                </a:cubicBezTo>
                <a:cubicBezTo>
                  <a:pt x="38725" y="172323"/>
                  <a:pt x="0" y="135064"/>
                  <a:pt x="0" y="83833"/>
                </a:cubicBezTo>
                <a:cubicBezTo>
                  <a:pt x="0" y="37259"/>
                  <a:pt x="38725" y="0"/>
                  <a:pt x="81752" y="0"/>
                </a:cubicBezTo>
                <a:close/>
              </a:path>
            </a:pathLst>
          </a:cu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grpSp>
        <p:nvGrpSpPr>
          <p:cNvPr id="66" name="Group 8">
            <a:extLst>
              <a:ext uri="{FF2B5EF4-FFF2-40B4-BE49-F238E27FC236}">
                <a16:creationId xmlns:a16="http://schemas.microsoft.com/office/drawing/2014/main" id="{9A9E35F6-1ED4-446B-9FCF-6E6BB8AD936F}"/>
              </a:ext>
            </a:extLst>
          </p:cNvPr>
          <p:cNvGrpSpPr/>
          <p:nvPr/>
        </p:nvGrpSpPr>
        <p:grpSpPr>
          <a:xfrm>
            <a:off x="722021" y="4087488"/>
            <a:ext cx="193255" cy="138042"/>
            <a:chOff x="5718414" y="4490490"/>
            <a:chExt cx="4092980" cy="172323"/>
          </a:xfrm>
          <a:solidFill>
            <a:schemeClr val="accent6">
              <a:lumMod val="75000"/>
            </a:schemeClr>
          </a:solidFill>
        </p:grpSpPr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0839EEA1-98CE-42FE-B064-F0CD4B1DC305}"/>
                </a:ext>
              </a:extLst>
            </p:cNvPr>
            <p:cNvSpPr/>
            <p:nvPr/>
          </p:nvSpPr>
          <p:spPr bwMode="auto">
            <a:xfrm>
              <a:off x="5718414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25FF3923-C955-4913-99FB-F30995922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8517" y="4490490"/>
              <a:ext cx="3816000" cy="1723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7443FB86-588C-4B80-B7AF-421C2F942D1B}"/>
                </a:ext>
              </a:extLst>
            </p:cNvPr>
            <p:cNvSpPr/>
            <p:nvPr/>
          </p:nvSpPr>
          <p:spPr bwMode="auto">
            <a:xfrm flipH="1">
              <a:off x="9669909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4" name="TextBox 5">
            <a:extLst>
              <a:ext uri="{FF2B5EF4-FFF2-40B4-BE49-F238E27FC236}">
                <a16:creationId xmlns:a16="http://schemas.microsoft.com/office/drawing/2014/main" id="{7D7B43B3-401E-431E-B9C3-AE181153E62A}"/>
              </a:ext>
            </a:extLst>
          </p:cNvPr>
          <p:cNvSpPr txBox="1"/>
          <p:nvPr/>
        </p:nvSpPr>
        <p:spPr>
          <a:xfrm>
            <a:off x="5934269" y="2130586"/>
            <a:ext cx="1421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cs typeface="Raavi" panose="02000500000000000000" pitchFamily="2"/>
              </a:rPr>
              <a:t>7 434 200$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55" name="Freeform: Shape 7">
            <a:extLst>
              <a:ext uri="{FF2B5EF4-FFF2-40B4-BE49-F238E27FC236}">
                <a16:creationId xmlns:a16="http://schemas.microsoft.com/office/drawing/2014/main" id="{0F2B37D2-747C-425A-9F01-DFA7C2CE6D6D}"/>
              </a:ext>
            </a:extLst>
          </p:cNvPr>
          <p:cNvSpPr/>
          <p:nvPr/>
        </p:nvSpPr>
        <p:spPr bwMode="auto">
          <a:xfrm>
            <a:off x="5421373" y="2436997"/>
            <a:ext cx="2552255" cy="132587"/>
          </a:xfrm>
          <a:custGeom>
            <a:avLst/>
            <a:gdLst>
              <a:gd name="connsiteX0" fmla="*/ 81752 w 4703663"/>
              <a:gd name="connsiteY0" fmla="*/ 0 h 172323"/>
              <a:gd name="connsiteX1" fmla="*/ 1370412 w 4703663"/>
              <a:gd name="connsiteY1" fmla="*/ 0 h 172323"/>
              <a:gd name="connsiteX2" fmla="*/ 2044591 w 4703663"/>
              <a:gd name="connsiteY2" fmla="*/ 0 h 172323"/>
              <a:gd name="connsiteX3" fmla="*/ 2151085 w 4703663"/>
              <a:gd name="connsiteY3" fmla="*/ 0 h 172323"/>
              <a:gd name="connsiteX4" fmla="*/ 2552579 w 4703663"/>
              <a:gd name="connsiteY4" fmla="*/ 0 h 172323"/>
              <a:gd name="connsiteX5" fmla="*/ 2659073 w 4703663"/>
              <a:gd name="connsiteY5" fmla="*/ 0 h 172323"/>
              <a:gd name="connsiteX6" fmla="*/ 3333251 w 4703663"/>
              <a:gd name="connsiteY6" fmla="*/ 0 h 172323"/>
              <a:gd name="connsiteX7" fmla="*/ 4621912 w 4703663"/>
              <a:gd name="connsiteY7" fmla="*/ 0 h 172323"/>
              <a:gd name="connsiteX8" fmla="*/ 4703663 w 4703663"/>
              <a:gd name="connsiteY8" fmla="*/ 83833 h 172323"/>
              <a:gd name="connsiteX9" fmla="*/ 4621912 w 4703663"/>
              <a:gd name="connsiteY9" fmla="*/ 172323 h 172323"/>
              <a:gd name="connsiteX10" fmla="*/ 3333251 w 4703663"/>
              <a:gd name="connsiteY10" fmla="*/ 172323 h 172323"/>
              <a:gd name="connsiteX11" fmla="*/ 2659073 w 4703663"/>
              <a:gd name="connsiteY11" fmla="*/ 172323 h 172323"/>
              <a:gd name="connsiteX12" fmla="*/ 2552579 w 4703663"/>
              <a:gd name="connsiteY12" fmla="*/ 172323 h 172323"/>
              <a:gd name="connsiteX13" fmla="*/ 2151085 w 4703663"/>
              <a:gd name="connsiteY13" fmla="*/ 172323 h 172323"/>
              <a:gd name="connsiteX14" fmla="*/ 2044591 w 4703663"/>
              <a:gd name="connsiteY14" fmla="*/ 172323 h 172323"/>
              <a:gd name="connsiteX15" fmla="*/ 1370412 w 4703663"/>
              <a:gd name="connsiteY15" fmla="*/ 172323 h 172323"/>
              <a:gd name="connsiteX16" fmla="*/ 81752 w 4703663"/>
              <a:gd name="connsiteY16" fmla="*/ 172323 h 172323"/>
              <a:gd name="connsiteX17" fmla="*/ 0 w 4703663"/>
              <a:gd name="connsiteY17" fmla="*/ 83833 h 172323"/>
              <a:gd name="connsiteX18" fmla="*/ 81752 w 4703663"/>
              <a:gd name="connsiteY18" fmla="*/ 0 h 17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03663" h="172323">
                <a:moveTo>
                  <a:pt x="81752" y="0"/>
                </a:moveTo>
                <a:cubicBezTo>
                  <a:pt x="268920" y="0"/>
                  <a:pt x="819666" y="0"/>
                  <a:pt x="1370412" y="0"/>
                </a:cubicBezTo>
                <a:lnTo>
                  <a:pt x="2044591" y="0"/>
                </a:lnTo>
                <a:lnTo>
                  <a:pt x="2151085" y="0"/>
                </a:lnTo>
                <a:lnTo>
                  <a:pt x="2552579" y="0"/>
                </a:lnTo>
                <a:lnTo>
                  <a:pt x="2659073" y="0"/>
                </a:lnTo>
                <a:lnTo>
                  <a:pt x="3333251" y="0"/>
                </a:lnTo>
                <a:cubicBezTo>
                  <a:pt x="3883998" y="0"/>
                  <a:pt x="4434744" y="0"/>
                  <a:pt x="4621912" y="0"/>
                </a:cubicBezTo>
                <a:cubicBezTo>
                  <a:pt x="4664939" y="0"/>
                  <a:pt x="4703663" y="37259"/>
                  <a:pt x="4703663" y="83833"/>
                </a:cubicBezTo>
                <a:cubicBezTo>
                  <a:pt x="4703663" y="135064"/>
                  <a:pt x="4664939" y="172323"/>
                  <a:pt x="4621912" y="172323"/>
                </a:cubicBezTo>
                <a:cubicBezTo>
                  <a:pt x="4434744" y="172323"/>
                  <a:pt x="3883998" y="172323"/>
                  <a:pt x="3333251" y="172323"/>
                </a:cubicBezTo>
                <a:lnTo>
                  <a:pt x="2659073" y="172323"/>
                </a:lnTo>
                <a:lnTo>
                  <a:pt x="2552579" y="172323"/>
                </a:lnTo>
                <a:lnTo>
                  <a:pt x="2151085" y="172323"/>
                </a:lnTo>
                <a:lnTo>
                  <a:pt x="2044591" y="172323"/>
                </a:lnTo>
                <a:lnTo>
                  <a:pt x="1370412" y="172323"/>
                </a:lnTo>
                <a:cubicBezTo>
                  <a:pt x="819666" y="172323"/>
                  <a:pt x="268920" y="172323"/>
                  <a:pt x="81752" y="172323"/>
                </a:cubicBezTo>
                <a:cubicBezTo>
                  <a:pt x="38725" y="172323"/>
                  <a:pt x="0" y="135064"/>
                  <a:pt x="0" y="83833"/>
                </a:cubicBezTo>
                <a:cubicBezTo>
                  <a:pt x="0" y="37259"/>
                  <a:pt x="38725" y="0"/>
                  <a:pt x="81752" y="0"/>
                </a:cubicBezTo>
                <a:close/>
              </a:path>
            </a:pathLst>
          </a:cu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grpSp>
        <p:nvGrpSpPr>
          <p:cNvPr id="57" name="Group 8">
            <a:extLst>
              <a:ext uri="{FF2B5EF4-FFF2-40B4-BE49-F238E27FC236}">
                <a16:creationId xmlns:a16="http://schemas.microsoft.com/office/drawing/2014/main" id="{B3ACF483-71EB-45DF-ABAE-E7F9C16DB3C9}"/>
              </a:ext>
            </a:extLst>
          </p:cNvPr>
          <p:cNvGrpSpPr/>
          <p:nvPr/>
        </p:nvGrpSpPr>
        <p:grpSpPr>
          <a:xfrm>
            <a:off x="5421373" y="2433201"/>
            <a:ext cx="1929263" cy="133631"/>
            <a:chOff x="5718414" y="4490490"/>
            <a:chExt cx="4092980" cy="172323"/>
          </a:xfrm>
          <a:solidFill>
            <a:schemeClr val="accent1"/>
          </a:solidFill>
        </p:grpSpPr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E9390A30-D59B-485A-B763-16C198CF8815}"/>
                </a:ext>
              </a:extLst>
            </p:cNvPr>
            <p:cNvSpPr/>
            <p:nvPr/>
          </p:nvSpPr>
          <p:spPr bwMode="auto">
            <a:xfrm>
              <a:off x="5718414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Rectangle 10">
              <a:extLst>
                <a:ext uri="{FF2B5EF4-FFF2-40B4-BE49-F238E27FC236}">
                  <a16:creationId xmlns:a16="http://schemas.microsoft.com/office/drawing/2014/main" id="{1A6F82A7-8D96-42CF-B52F-94B48645E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8517" y="4490490"/>
              <a:ext cx="3816000" cy="1723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AA2E2E41-F701-413B-B9E4-70B9A56E9ABC}"/>
                </a:ext>
              </a:extLst>
            </p:cNvPr>
            <p:cNvSpPr/>
            <p:nvPr/>
          </p:nvSpPr>
          <p:spPr bwMode="auto">
            <a:xfrm flipH="1">
              <a:off x="9669909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1" name="TextBox 23">
            <a:extLst>
              <a:ext uri="{FF2B5EF4-FFF2-40B4-BE49-F238E27FC236}">
                <a16:creationId xmlns:a16="http://schemas.microsoft.com/office/drawing/2014/main" id="{6189C24C-18D2-427F-80C6-E1845C9D852C}"/>
              </a:ext>
            </a:extLst>
          </p:cNvPr>
          <p:cNvSpPr txBox="1"/>
          <p:nvPr/>
        </p:nvSpPr>
        <p:spPr>
          <a:xfrm>
            <a:off x="6386765" y="2531564"/>
            <a:ext cx="619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71</a:t>
            </a:r>
            <a:r>
              <a:rPr lang="id-ID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%</a:t>
            </a:r>
            <a:endParaRPr lang="en-US" sz="1400" b="1" dirty="0">
              <a:solidFill>
                <a:schemeClr val="accent1"/>
              </a:solidFill>
              <a:latin typeface="+mj-lt"/>
              <a:cs typeface="Raavi" panose="02000500000000000000" pitchFamily="2"/>
            </a:endParaRPr>
          </a:p>
        </p:txBody>
      </p:sp>
      <p:sp>
        <p:nvSpPr>
          <p:cNvPr id="72" name="TextBox 23">
            <a:extLst>
              <a:ext uri="{FF2B5EF4-FFF2-40B4-BE49-F238E27FC236}">
                <a16:creationId xmlns:a16="http://schemas.microsoft.com/office/drawing/2014/main" id="{A66E4C37-4A83-4D70-9A88-1223954A3583}"/>
              </a:ext>
            </a:extLst>
          </p:cNvPr>
          <p:cNvSpPr txBox="1"/>
          <p:nvPr/>
        </p:nvSpPr>
        <p:spPr>
          <a:xfrm>
            <a:off x="1535490" y="4244935"/>
            <a:ext cx="619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3</a:t>
            </a:r>
            <a:r>
              <a:rPr lang="id-ID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%</a:t>
            </a:r>
            <a:endParaRPr lang="en-US" sz="1400" b="1" dirty="0">
              <a:solidFill>
                <a:schemeClr val="accent1"/>
              </a:solidFill>
              <a:latin typeface="+mj-lt"/>
              <a:cs typeface="Raavi" panose="02000500000000000000" pitchFamily="2"/>
            </a:endParaRPr>
          </a:p>
        </p:txBody>
      </p:sp>
      <p:sp>
        <p:nvSpPr>
          <p:cNvPr id="73" name="TextBox 5">
            <a:extLst>
              <a:ext uri="{FF2B5EF4-FFF2-40B4-BE49-F238E27FC236}">
                <a16:creationId xmlns:a16="http://schemas.microsoft.com/office/drawing/2014/main" id="{E8B088E1-77B3-442F-A51C-451986F98504}"/>
              </a:ext>
            </a:extLst>
          </p:cNvPr>
          <p:cNvSpPr txBox="1"/>
          <p:nvPr/>
        </p:nvSpPr>
        <p:spPr>
          <a:xfrm>
            <a:off x="1291492" y="3657023"/>
            <a:ext cx="1157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cs typeface="Raavi" panose="02000500000000000000" pitchFamily="2"/>
              </a:rPr>
              <a:t>315 118$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94" name="TextBox 6">
            <a:extLst>
              <a:ext uri="{FF2B5EF4-FFF2-40B4-BE49-F238E27FC236}">
                <a16:creationId xmlns:a16="http://schemas.microsoft.com/office/drawing/2014/main" id="{8E1EA65B-797D-4239-BB48-0EA95A3EB049}"/>
              </a:ext>
            </a:extLst>
          </p:cNvPr>
          <p:cNvSpPr txBox="1"/>
          <p:nvPr/>
        </p:nvSpPr>
        <p:spPr>
          <a:xfrm>
            <a:off x="4807728" y="2734038"/>
            <a:ext cx="3777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cs typeface="Raavi" panose="02000500000000000000" pitchFamily="2"/>
              </a:rPr>
              <a:t>UTILISÉ EN 2021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100" name="TextBox 23">
            <a:extLst>
              <a:ext uri="{FF2B5EF4-FFF2-40B4-BE49-F238E27FC236}">
                <a16:creationId xmlns:a16="http://schemas.microsoft.com/office/drawing/2014/main" id="{C7721532-12BD-4935-8EEC-6C465630AAA9}"/>
              </a:ext>
            </a:extLst>
          </p:cNvPr>
          <p:cNvSpPr txBox="1"/>
          <p:nvPr/>
        </p:nvSpPr>
        <p:spPr>
          <a:xfrm>
            <a:off x="6399676" y="3454329"/>
            <a:ext cx="619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11</a:t>
            </a:r>
            <a:r>
              <a:rPr lang="id-ID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%</a:t>
            </a:r>
            <a:endParaRPr lang="en-US" sz="1400" b="1" dirty="0">
              <a:solidFill>
                <a:schemeClr val="accent1"/>
              </a:solidFill>
              <a:latin typeface="+mj-lt"/>
              <a:cs typeface="Raavi" panose="02000500000000000000" pitchFamily="2"/>
            </a:endParaRPr>
          </a:p>
        </p:txBody>
      </p:sp>
      <p:sp>
        <p:nvSpPr>
          <p:cNvPr id="101" name="TextBox 5">
            <a:extLst>
              <a:ext uri="{FF2B5EF4-FFF2-40B4-BE49-F238E27FC236}">
                <a16:creationId xmlns:a16="http://schemas.microsoft.com/office/drawing/2014/main" id="{EC872129-3F15-40CD-B00F-2CD654A6BB36}"/>
              </a:ext>
            </a:extLst>
          </p:cNvPr>
          <p:cNvSpPr txBox="1"/>
          <p:nvPr/>
        </p:nvSpPr>
        <p:spPr>
          <a:xfrm>
            <a:off x="6110340" y="2972054"/>
            <a:ext cx="137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cs typeface="Raavi" panose="02000500000000000000" pitchFamily="2"/>
              </a:rPr>
              <a:t>1 118 332$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102" name="Freeform: Shape 7">
            <a:extLst>
              <a:ext uri="{FF2B5EF4-FFF2-40B4-BE49-F238E27FC236}">
                <a16:creationId xmlns:a16="http://schemas.microsoft.com/office/drawing/2014/main" id="{A1611A37-8F9D-47BF-9BDF-63C588C6812C}"/>
              </a:ext>
            </a:extLst>
          </p:cNvPr>
          <p:cNvSpPr/>
          <p:nvPr/>
        </p:nvSpPr>
        <p:spPr bwMode="auto">
          <a:xfrm>
            <a:off x="5445367" y="3322534"/>
            <a:ext cx="2512351" cy="122390"/>
          </a:xfrm>
          <a:custGeom>
            <a:avLst/>
            <a:gdLst>
              <a:gd name="connsiteX0" fmla="*/ 81752 w 4703663"/>
              <a:gd name="connsiteY0" fmla="*/ 0 h 172323"/>
              <a:gd name="connsiteX1" fmla="*/ 1370412 w 4703663"/>
              <a:gd name="connsiteY1" fmla="*/ 0 h 172323"/>
              <a:gd name="connsiteX2" fmla="*/ 2044591 w 4703663"/>
              <a:gd name="connsiteY2" fmla="*/ 0 h 172323"/>
              <a:gd name="connsiteX3" fmla="*/ 2151085 w 4703663"/>
              <a:gd name="connsiteY3" fmla="*/ 0 h 172323"/>
              <a:gd name="connsiteX4" fmla="*/ 2552579 w 4703663"/>
              <a:gd name="connsiteY4" fmla="*/ 0 h 172323"/>
              <a:gd name="connsiteX5" fmla="*/ 2659073 w 4703663"/>
              <a:gd name="connsiteY5" fmla="*/ 0 h 172323"/>
              <a:gd name="connsiteX6" fmla="*/ 3333251 w 4703663"/>
              <a:gd name="connsiteY6" fmla="*/ 0 h 172323"/>
              <a:gd name="connsiteX7" fmla="*/ 4621912 w 4703663"/>
              <a:gd name="connsiteY7" fmla="*/ 0 h 172323"/>
              <a:gd name="connsiteX8" fmla="*/ 4703663 w 4703663"/>
              <a:gd name="connsiteY8" fmla="*/ 83833 h 172323"/>
              <a:gd name="connsiteX9" fmla="*/ 4621912 w 4703663"/>
              <a:gd name="connsiteY9" fmla="*/ 172323 h 172323"/>
              <a:gd name="connsiteX10" fmla="*/ 3333251 w 4703663"/>
              <a:gd name="connsiteY10" fmla="*/ 172323 h 172323"/>
              <a:gd name="connsiteX11" fmla="*/ 2659073 w 4703663"/>
              <a:gd name="connsiteY11" fmla="*/ 172323 h 172323"/>
              <a:gd name="connsiteX12" fmla="*/ 2552579 w 4703663"/>
              <a:gd name="connsiteY12" fmla="*/ 172323 h 172323"/>
              <a:gd name="connsiteX13" fmla="*/ 2151085 w 4703663"/>
              <a:gd name="connsiteY13" fmla="*/ 172323 h 172323"/>
              <a:gd name="connsiteX14" fmla="*/ 2044591 w 4703663"/>
              <a:gd name="connsiteY14" fmla="*/ 172323 h 172323"/>
              <a:gd name="connsiteX15" fmla="*/ 1370412 w 4703663"/>
              <a:gd name="connsiteY15" fmla="*/ 172323 h 172323"/>
              <a:gd name="connsiteX16" fmla="*/ 81752 w 4703663"/>
              <a:gd name="connsiteY16" fmla="*/ 172323 h 172323"/>
              <a:gd name="connsiteX17" fmla="*/ 0 w 4703663"/>
              <a:gd name="connsiteY17" fmla="*/ 83833 h 172323"/>
              <a:gd name="connsiteX18" fmla="*/ 81752 w 4703663"/>
              <a:gd name="connsiteY18" fmla="*/ 0 h 17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03663" h="172323">
                <a:moveTo>
                  <a:pt x="81752" y="0"/>
                </a:moveTo>
                <a:cubicBezTo>
                  <a:pt x="268920" y="0"/>
                  <a:pt x="819666" y="0"/>
                  <a:pt x="1370412" y="0"/>
                </a:cubicBezTo>
                <a:lnTo>
                  <a:pt x="2044591" y="0"/>
                </a:lnTo>
                <a:lnTo>
                  <a:pt x="2151085" y="0"/>
                </a:lnTo>
                <a:lnTo>
                  <a:pt x="2552579" y="0"/>
                </a:lnTo>
                <a:lnTo>
                  <a:pt x="2659073" y="0"/>
                </a:lnTo>
                <a:lnTo>
                  <a:pt x="3333251" y="0"/>
                </a:lnTo>
                <a:cubicBezTo>
                  <a:pt x="3883998" y="0"/>
                  <a:pt x="4434744" y="0"/>
                  <a:pt x="4621912" y="0"/>
                </a:cubicBezTo>
                <a:cubicBezTo>
                  <a:pt x="4664939" y="0"/>
                  <a:pt x="4703663" y="37259"/>
                  <a:pt x="4703663" y="83833"/>
                </a:cubicBezTo>
                <a:cubicBezTo>
                  <a:pt x="4703663" y="135064"/>
                  <a:pt x="4664939" y="172323"/>
                  <a:pt x="4621912" y="172323"/>
                </a:cubicBezTo>
                <a:cubicBezTo>
                  <a:pt x="4434744" y="172323"/>
                  <a:pt x="3883998" y="172323"/>
                  <a:pt x="3333251" y="172323"/>
                </a:cubicBezTo>
                <a:lnTo>
                  <a:pt x="2659073" y="172323"/>
                </a:lnTo>
                <a:lnTo>
                  <a:pt x="2552579" y="172323"/>
                </a:lnTo>
                <a:lnTo>
                  <a:pt x="2151085" y="172323"/>
                </a:lnTo>
                <a:lnTo>
                  <a:pt x="2044591" y="172323"/>
                </a:lnTo>
                <a:lnTo>
                  <a:pt x="1370412" y="172323"/>
                </a:lnTo>
                <a:cubicBezTo>
                  <a:pt x="819666" y="172323"/>
                  <a:pt x="268920" y="172323"/>
                  <a:pt x="81752" y="172323"/>
                </a:cubicBezTo>
                <a:cubicBezTo>
                  <a:pt x="38725" y="172323"/>
                  <a:pt x="0" y="135064"/>
                  <a:pt x="0" y="83833"/>
                </a:cubicBezTo>
                <a:cubicBezTo>
                  <a:pt x="0" y="37259"/>
                  <a:pt x="38725" y="0"/>
                  <a:pt x="81752" y="0"/>
                </a:cubicBezTo>
                <a:close/>
              </a:path>
            </a:pathLst>
          </a:cu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grpSp>
        <p:nvGrpSpPr>
          <p:cNvPr id="103" name="Group 8">
            <a:extLst>
              <a:ext uri="{FF2B5EF4-FFF2-40B4-BE49-F238E27FC236}">
                <a16:creationId xmlns:a16="http://schemas.microsoft.com/office/drawing/2014/main" id="{EFA443F6-4858-4CCF-9995-947908FBBC6C}"/>
              </a:ext>
            </a:extLst>
          </p:cNvPr>
          <p:cNvGrpSpPr/>
          <p:nvPr/>
        </p:nvGrpSpPr>
        <p:grpSpPr>
          <a:xfrm>
            <a:off x="5454185" y="3322532"/>
            <a:ext cx="480084" cy="131797"/>
            <a:chOff x="5718414" y="4490490"/>
            <a:chExt cx="4092980" cy="172323"/>
          </a:xfrm>
          <a:solidFill>
            <a:schemeClr val="accent6">
              <a:lumMod val="75000"/>
            </a:schemeClr>
          </a:solidFill>
        </p:grpSpPr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98673B05-2A7B-407B-B07D-F66EF1D34148}"/>
                </a:ext>
              </a:extLst>
            </p:cNvPr>
            <p:cNvSpPr/>
            <p:nvPr/>
          </p:nvSpPr>
          <p:spPr bwMode="auto">
            <a:xfrm>
              <a:off x="5718414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Rectangle 10">
              <a:extLst>
                <a:ext uri="{FF2B5EF4-FFF2-40B4-BE49-F238E27FC236}">
                  <a16:creationId xmlns:a16="http://schemas.microsoft.com/office/drawing/2014/main" id="{5251CBE4-64AF-4D47-B895-90D90BE0B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8517" y="4490490"/>
              <a:ext cx="3816000" cy="1723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8CD5C7FB-31DD-4218-A37F-6F4213593214}"/>
                </a:ext>
              </a:extLst>
            </p:cNvPr>
            <p:cNvSpPr/>
            <p:nvPr/>
          </p:nvSpPr>
          <p:spPr bwMode="auto">
            <a:xfrm flipH="1">
              <a:off x="9669909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14" name="TextBox 6">
            <a:extLst>
              <a:ext uri="{FF2B5EF4-FFF2-40B4-BE49-F238E27FC236}">
                <a16:creationId xmlns:a16="http://schemas.microsoft.com/office/drawing/2014/main" id="{FC642AD1-A1CD-4E43-948A-E821B7E0AEC3}"/>
              </a:ext>
            </a:extLst>
          </p:cNvPr>
          <p:cNvSpPr txBox="1"/>
          <p:nvPr/>
        </p:nvSpPr>
        <p:spPr>
          <a:xfrm>
            <a:off x="4829876" y="4743722"/>
            <a:ext cx="4018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cs typeface="Raavi" panose="02000500000000000000" pitchFamily="2"/>
              </a:rPr>
              <a:t>SOLDE NON-AFFECTÉ DÉCEMBRE 2021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115" name="TextBox 5">
            <a:extLst>
              <a:ext uri="{FF2B5EF4-FFF2-40B4-BE49-F238E27FC236}">
                <a16:creationId xmlns:a16="http://schemas.microsoft.com/office/drawing/2014/main" id="{B3E15CD2-9B28-461D-9E3F-4D331EB6B638}"/>
              </a:ext>
            </a:extLst>
          </p:cNvPr>
          <p:cNvSpPr txBox="1"/>
          <p:nvPr/>
        </p:nvSpPr>
        <p:spPr>
          <a:xfrm>
            <a:off x="6244169" y="4998594"/>
            <a:ext cx="1107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cs typeface="Raavi" panose="02000500000000000000" pitchFamily="2"/>
              </a:rPr>
              <a:t>4,92 M$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125" name="TextBox 6">
            <a:extLst>
              <a:ext uri="{FF2B5EF4-FFF2-40B4-BE49-F238E27FC236}">
                <a16:creationId xmlns:a16="http://schemas.microsoft.com/office/drawing/2014/main" id="{D275EC3D-4A2B-47F0-AE20-AD7CC98629E1}"/>
              </a:ext>
            </a:extLst>
          </p:cNvPr>
          <p:cNvSpPr txBox="1"/>
          <p:nvPr/>
        </p:nvSpPr>
        <p:spPr>
          <a:xfrm>
            <a:off x="1280705" y="5775333"/>
            <a:ext cx="6003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cs typeface="Raavi" panose="02000500000000000000" pitchFamily="2"/>
              </a:rPr>
              <a:t>SOLDE AFFECTÉ ET NON-AFFECTÉ NET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126" name="TextBox 5">
            <a:extLst>
              <a:ext uri="{FF2B5EF4-FFF2-40B4-BE49-F238E27FC236}">
                <a16:creationId xmlns:a16="http://schemas.microsoft.com/office/drawing/2014/main" id="{74CF7EB0-2069-43DF-A74B-B89F28068EA1}"/>
              </a:ext>
            </a:extLst>
          </p:cNvPr>
          <p:cNvSpPr txBox="1"/>
          <p:nvPr/>
        </p:nvSpPr>
        <p:spPr>
          <a:xfrm>
            <a:off x="3977273" y="6065484"/>
            <a:ext cx="1088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cs typeface="Raavi" panose="02000500000000000000" pitchFamily="2"/>
              </a:rPr>
              <a:t>7,71 M$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127" name="Freeform: Shape 7">
            <a:extLst>
              <a:ext uri="{FF2B5EF4-FFF2-40B4-BE49-F238E27FC236}">
                <a16:creationId xmlns:a16="http://schemas.microsoft.com/office/drawing/2014/main" id="{C156DC37-EAEA-4CB0-9B4A-E8A9DD422944}"/>
              </a:ext>
            </a:extLst>
          </p:cNvPr>
          <p:cNvSpPr/>
          <p:nvPr/>
        </p:nvSpPr>
        <p:spPr bwMode="auto">
          <a:xfrm>
            <a:off x="5504504" y="5330146"/>
            <a:ext cx="2432401" cy="128917"/>
          </a:xfrm>
          <a:custGeom>
            <a:avLst/>
            <a:gdLst>
              <a:gd name="connsiteX0" fmla="*/ 81752 w 4703663"/>
              <a:gd name="connsiteY0" fmla="*/ 0 h 172323"/>
              <a:gd name="connsiteX1" fmla="*/ 1370412 w 4703663"/>
              <a:gd name="connsiteY1" fmla="*/ 0 h 172323"/>
              <a:gd name="connsiteX2" fmla="*/ 2044591 w 4703663"/>
              <a:gd name="connsiteY2" fmla="*/ 0 h 172323"/>
              <a:gd name="connsiteX3" fmla="*/ 2151085 w 4703663"/>
              <a:gd name="connsiteY3" fmla="*/ 0 h 172323"/>
              <a:gd name="connsiteX4" fmla="*/ 2552579 w 4703663"/>
              <a:gd name="connsiteY4" fmla="*/ 0 h 172323"/>
              <a:gd name="connsiteX5" fmla="*/ 2659073 w 4703663"/>
              <a:gd name="connsiteY5" fmla="*/ 0 h 172323"/>
              <a:gd name="connsiteX6" fmla="*/ 3333251 w 4703663"/>
              <a:gd name="connsiteY6" fmla="*/ 0 h 172323"/>
              <a:gd name="connsiteX7" fmla="*/ 4621912 w 4703663"/>
              <a:gd name="connsiteY7" fmla="*/ 0 h 172323"/>
              <a:gd name="connsiteX8" fmla="*/ 4703663 w 4703663"/>
              <a:gd name="connsiteY8" fmla="*/ 83833 h 172323"/>
              <a:gd name="connsiteX9" fmla="*/ 4621912 w 4703663"/>
              <a:gd name="connsiteY9" fmla="*/ 172323 h 172323"/>
              <a:gd name="connsiteX10" fmla="*/ 3333251 w 4703663"/>
              <a:gd name="connsiteY10" fmla="*/ 172323 h 172323"/>
              <a:gd name="connsiteX11" fmla="*/ 2659073 w 4703663"/>
              <a:gd name="connsiteY11" fmla="*/ 172323 h 172323"/>
              <a:gd name="connsiteX12" fmla="*/ 2552579 w 4703663"/>
              <a:gd name="connsiteY12" fmla="*/ 172323 h 172323"/>
              <a:gd name="connsiteX13" fmla="*/ 2151085 w 4703663"/>
              <a:gd name="connsiteY13" fmla="*/ 172323 h 172323"/>
              <a:gd name="connsiteX14" fmla="*/ 2044591 w 4703663"/>
              <a:gd name="connsiteY14" fmla="*/ 172323 h 172323"/>
              <a:gd name="connsiteX15" fmla="*/ 1370412 w 4703663"/>
              <a:gd name="connsiteY15" fmla="*/ 172323 h 172323"/>
              <a:gd name="connsiteX16" fmla="*/ 81752 w 4703663"/>
              <a:gd name="connsiteY16" fmla="*/ 172323 h 172323"/>
              <a:gd name="connsiteX17" fmla="*/ 0 w 4703663"/>
              <a:gd name="connsiteY17" fmla="*/ 83833 h 172323"/>
              <a:gd name="connsiteX18" fmla="*/ 81752 w 4703663"/>
              <a:gd name="connsiteY18" fmla="*/ 0 h 17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03663" h="172323">
                <a:moveTo>
                  <a:pt x="81752" y="0"/>
                </a:moveTo>
                <a:cubicBezTo>
                  <a:pt x="268920" y="0"/>
                  <a:pt x="819666" y="0"/>
                  <a:pt x="1370412" y="0"/>
                </a:cubicBezTo>
                <a:lnTo>
                  <a:pt x="2044591" y="0"/>
                </a:lnTo>
                <a:lnTo>
                  <a:pt x="2151085" y="0"/>
                </a:lnTo>
                <a:lnTo>
                  <a:pt x="2552579" y="0"/>
                </a:lnTo>
                <a:lnTo>
                  <a:pt x="2659073" y="0"/>
                </a:lnTo>
                <a:lnTo>
                  <a:pt x="3333251" y="0"/>
                </a:lnTo>
                <a:cubicBezTo>
                  <a:pt x="3883998" y="0"/>
                  <a:pt x="4434744" y="0"/>
                  <a:pt x="4621912" y="0"/>
                </a:cubicBezTo>
                <a:cubicBezTo>
                  <a:pt x="4664939" y="0"/>
                  <a:pt x="4703663" y="37259"/>
                  <a:pt x="4703663" y="83833"/>
                </a:cubicBezTo>
                <a:cubicBezTo>
                  <a:pt x="4703663" y="135064"/>
                  <a:pt x="4664939" y="172323"/>
                  <a:pt x="4621912" y="172323"/>
                </a:cubicBezTo>
                <a:cubicBezTo>
                  <a:pt x="4434744" y="172323"/>
                  <a:pt x="3883998" y="172323"/>
                  <a:pt x="3333251" y="172323"/>
                </a:cubicBezTo>
                <a:lnTo>
                  <a:pt x="2659073" y="172323"/>
                </a:lnTo>
                <a:lnTo>
                  <a:pt x="2552579" y="172323"/>
                </a:lnTo>
                <a:lnTo>
                  <a:pt x="2151085" y="172323"/>
                </a:lnTo>
                <a:lnTo>
                  <a:pt x="2044591" y="172323"/>
                </a:lnTo>
                <a:lnTo>
                  <a:pt x="1370412" y="172323"/>
                </a:lnTo>
                <a:cubicBezTo>
                  <a:pt x="819666" y="172323"/>
                  <a:pt x="268920" y="172323"/>
                  <a:pt x="81752" y="172323"/>
                </a:cubicBezTo>
                <a:cubicBezTo>
                  <a:pt x="38725" y="172323"/>
                  <a:pt x="0" y="135064"/>
                  <a:pt x="0" y="83833"/>
                </a:cubicBezTo>
                <a:cubicBezTo>
                  <a:pt x="0" y="37259"/>
                  <a:pt x="38725" y="0"/>
                  <a:pt x="81752" y="0"/>
                </a:cubicBezTo>
                <a:close/>
              </a:path>
            </a:pathLst>
          </a:cu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grpSp>
        <p:nvGrpSpPr>
          <p:cNvPr id="128" name="Group 8">
            <a:extLst>
              <a:ext uri="{FF2B5EF4-FFF2-40B4-BE49-F238E27FC236}">
                <a16:creationId xmlns:a16="http://schemas.microsoft.com/office/drawing/2014/main" id="{50CAE937-AD18-4F2A-A576-DC933CE6A0F7}"/>
              </a:ext>
            </a:extLst>
          </p:cNvPr>
          <p:cNvGrpSpPr/>
          <p:nvPr/>
        </p:nvGrpSpPr>
        <p:grpSpPr>
          <a:xfrm>
            <a:off x="5517670" y="5326807"/>
            <a:ext cx="1223597" cy="128917"/>
            <a:chOff x="5718414" y="4490490"/>
            <a:chExt cx="4092980" cy="172325"/>
          </a:xfrm>
          <a:solidFill>
            <a:schemeClr val="accent1"/>
          </a:solidFill>
        </p:grpSpPr>
        <p:sp>
          <p:nvSpPr>
            <p:cNvPr id="129" name="Freeform 14">
              <a:extLst>
                <a:ext uri="{FF2B5EF4-FFF2-40B4-BE49-F238E27FC236}">
                  <a16:creationId xmlns:a16="http://schemas.microsoft.com/office/drawing/2014/main" id="{C757CE55-0286-470D-9AD2-850CDC562160}"/>
                </a:ext>
              </a:extLst>
            </p:cNvPr>
            <p:cNvSpPr/>
            <p:nvPr/>
          </p:nvSpPr>
          <p:spPr bwMode="auto">
            <a:xfrm>
              <a:off x="5718414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Rectangle 10">
              <a:extLst>
                <a:ext uri="{FF2B5EF4-FFF2-40B4-BE49-F238E27FC236}">
                  <a16:creationId xmlns:a16="http://schemas.microsoft.com/office/drawing/2014/main" id="{978B0794-034C-4576-8EFE-9C2B26F4C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8518" y="4490492"/>
              <a:ext cx="3816000" cy="1723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CD04BD8B-905C-4088-825A-5E0DC3C05D41}"/>
                </a:ext>
              </a:extLst>
            </p:cNvPr>
            <p:cNvSpPr/>
            <p:nvPr/>
          </p:nvSpPr>
          <p:spPr bwMode="auto">
            <a:xfrm flipH="1">
              <a:off x="9669909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33" name="TextBox 23">
            <a:extLst>
              <a:ext uri="{FF2B5EF4-FFF2-40B4-BE49-F238E27FC236}">
                <a16:creationId xmlns:a16="http://schemas.microsoft.com/office/drawing/2014/main" id="{611FF2B2-3DE7-4ACE-B94A-4BD1E41A54DB}"/>
              </a:ext>
            </a:extLst>
          </p:cNvPr>
          <p:cNvSpPr txBox="1"/>
          <p:nvPr/>
        </p:nvSpPr>
        <p:spPr>
          <a:xfrm>
            <a:off x="6319617" y="5471321"/>
            <a:ext cx="875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47</a:t>
            </a:r>
            <a:r>
              <a:rPr lang="id-ID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%</a:t>
            </a:r>
            <a:endParaRPr lang="en-US" sz="1400" b="1" dirty="0">
              <a:solidFill>
                <a:schemeClr val="accent1"/>
              </a:solidFill>
              <a:latin typeface="+mj-lt"/>
              <a:cs typeface="Raavi" panose="02000500000000000000" pitchFamily="2"/>
            </a:endParaRPr>
          </a:p>
        </p:txBody>
      </p:sp>
      <p:sp>
        <p:nvSpPr>
          <p:cNvPr id="2" name="Flèche : bas 1">
            <a:extLst>
              <a:ext uri="{FF2B5EF4-FFF2-40B4-BE49-F238E27FC236}">
                <a16:creationId xmlns:a16="http://schemas.microsoft.com/office/drawing/2014/main" id="{DCB13F10-5910-482B-A11E-2E4B3AF5490F}"/>
              </a:ext>
            </a:extLst>
          </p:cNvPr>
          <p:cNvSpPr/>
          <p:nvPr/>
        </p:nvSpPr>
        <p:spPr>
          <a:xfrm>
            <a:off x="3951614" y="2046672"/>
            <a:ext cx="762378" cy="366892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6" name="Image 5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36B710E6-AEE6-41AC-BC38-8B5833833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  <p:sp>
        <p:nvSpPr>
          <p:cNvPr id="87" name="TextBox 6">
            <a:extLst>
              <a:ext uri="{FF2B5EF4-FFF2-40B4-BE49-F238E27FC236}">
                <a16:creationId xmlns:a16="http://schemas.microsoft.com/office/drawing/2014/main" id="{43169302-EA5A-49BC-B7DB-53592B85B5AE}"/>
              </a:ext>
            </a:extLst>
          </p:cNvPr>
          <p:cNvSpPr txBox="1"/>
          <p:nvPr/>
        </p:nvSpPr>
        <p:spPr>
          <a:xfrm>
            <a:off x="-41161" y="4855790"/>
            <a:ext cx="4018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cs typeface="Raavi" panose="02000500000000000000" pitchFamily="2"/>
              </a:rPr>
              <a:t>SOLDE AFFECTÉ DÉCEMBRE 2021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88" name="TextBox 5">
            <a:extLst>
              <a:ext uri="{FF2B5EF4-FFF2-40B4-BE49-F238E27FC236}">
                <a16:creationId xmlns:a16="http://schemas.microsoft.com/office/drawing/2014/main" id="{B29A5BBF-3F95-4D2C-8B05-3731D92295B8}"/>
              </a:ext>
            </a:extLst>
          </p:cNvPr>
          <p:cNvSpPr txBox="1"/>
          <p:nvPr/>
        </p:nvSpPr>
        <p:spPr>
          <a:xfrm>
            <a:off x="1414180" y="5098578"/>
            <a:ext cx="1107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cs typeface="Raavi" panose="02000500000000000000" pitchFamily="2"/>
              </a:rPr>
              <a:t>2,75 M$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89" name="Freeform: Shape 7">
            <a:extLst>
              <a:ext uri="{FF2B5EF4-FFF2-40B4-BE49-F238E27FC236}">
                <a16:creationId xmlns:a16="http://schemas.microsoft.com/office/drawing/2014/main" id="{1F73904F-1FA5-4FDF-B60D-8803BCFC636D}"/>
              </a:ext>
            </a:extLst>
          </p:cNvPr>
          <p:cNvSpPr/>
          <p:nvPr/>
        </p:nvSpPr>
        <p:spPr bwMode="auto">
          <a:xfrm>
            <a:off x="711237" y="5403709"/>
            <a:ext cx="2432401" cy="128917"/>
          </a:xfrm>
          <a:custGeom>
            <a:avLst/>
            <a:gdLst>
              <a:gd name="connsiteX0" fmla="*/ 81752 w 4703663"/>
              <a:gd name="connsiteY0" fmla="*/ 0 h 172323"/>
              <a:gd name="connsiteX1" fmla="*/ 1370412 w 4703663"/>
              <a:gd name="connsiteY1" fmla="*/ 0 h 172323"/>
              <a:gd name="connsiteX2" fmla="*/ 2044591 w 4703663"/>
              <a:gd name="connsiteY2" fmla="*/ 0 h 172323"/>
              <a:gd name="connsiteX3" fmla="*/ 2151085 w 4703663"/>
              <a:gd name="connsiteY3" fmla="*/ 0 h 172323"/>
              <a:gd name="connsiteX4" fmla="*/ 2552579 w 4703663"/>
              <a:gd name="connsiteY4" fmla="*/ 0 h 172323"/>
              <a:gd name="connsiteX5" fmla="*/ 2659073 w 4703663"/>
              <a:gd name="connsiteY5" fmla="*/ 0 h 172323"/>
              <a:gd name="connsiteX6" fmla="*/ 3333251 w 4703663"/>
              <a:gd name="connsiteY6" fmla="*/ 0 h 172323"/>
              <a:gd name="connsiteX7" fmla="*/ 4621912 w 4703663"/>
              <a:gd name="connsiteY7" fmla="*/ 0 h 172323"/>
              <a:gd name="connsiteX8" fmla="*/ 4703663 w 4703663"/>
              <a:gd name="connsiteY8" fmla="*/ 83833 h 172323"/>
              <a:gd name="connsiteX9" fmla="*/ 4621912 w 4703663"/>
              <a:gd name="connsiteY9" fmla="*/ 172323 h 172323"/>
              <a:gd name="connsiteX10" fmla="*/ 3333251 w 4703663"/>
              <a:gd name="connsiteY10" fmla="*/ 172323 h 172323"/>
              <a:gd name="connsiteX11" fmla="*/ 2659073 w 4703663"/>
              <a:gd name="connsiteY11" fmla="*/ 172323 h 172323"/>
              <a:gd name="connsiteX12" fmla="*/ 2552579 w 4703663"/>
              <a:gd name="connsiteY12" fmla="*/ 172323 h 172323"/>
              <a:gd name="connsiteX13" fmla="*/ 2151085 w 4703663"/>
              <a:gd name="connsiteY13" fmla="*/ 172323 h 172323"/>
              <a:gd name="connsiteX14" fmla="*/ 2044591 w 4703663"/>
              <a:gd name="connsiteY14" fmla="*/ 172323 h 172323"/>
              <a:gd name="connsiteX15" fmla="*/ 1370412 w 4703663"/>
              <a:gd name="connsiteY15" fmla="*/ 172323 h 172323"/>
              <a:gd name="connsiteX16" fmla="*/ 81752 w 4703663"/>
              <a:gd name="connsiteY16" fmla="*/ 172323 h 172323"/>
              <a:gd name="connsiteX17" fmla="*/ 0 w 4703663"/>
              <a:gd name="connsiteY17" fmla="*/ 83833 h 172323"/>
              <a:gd name="connsiteX18" fmla="*/ 81752 w 4703663"/>
              <a:gd name="connsiteY18" fmla="*/ 0 h 17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03663" h="172323">
                <a:moveTo>
                  <a:pt x="81752" y="0"/>
                </a:moveTo>
                <a:cubicBezTo>
                  <a:pt x="268920" y="0"/>
                  <a:pt x="819666" y="0"/>
                  <a:pt x="1370412" y="0"/>
                </a:cubicBezTo>
                <a:lnTo>
                  <a:pt x="2044591" y="0"/>
                </a:lnTo>
                <a:lnTo>
                  <a:pt x="2151085" y="0"/>
                </a:lnTo>
                <a:lnTo>
                  <a:pt x="2552579" y="0"/>
                </a:lnTo>
                <a:lnTo>
                  <a:pt x="2659073" y="0"/>
                </a:lnTo>
                <a:lnTo>
                  <a:pt x="3333251" y="0"/>
                </a:lnTo>
                <a:cubicBezTo>
                  <a:pt x="3883998" y="0"/>
                  <a:pt x="4434744" y="0"/>
                  <a:pt x="4621912" y="0"/>
                </a:cubicBezTo>
                <a:cubicBezTo>
                  <a:pt x="4664939" y="0"/>
                  <a:pt x="4703663" y="37259"/>
                  <a:pt x="4703663" y="83833"/>
                </a:cubicBezTo>
                <a:cubicBezTo>
                  <a:pt x="4703663" y="135064"/>
                  <a:pt x="4664939" y="172323"/>
                  <a:pt x="4621912" y="172323"/>
                </a:cubicBezTo>
                <a:cubicBezTo>
                  <a:pt x="4434744" y="172323"/>
                  <a:pt x="3883998" y="172323"/>
                  <a:pt x="3333251" y="172323"/>
                </a:cubicBezTo>
                <a:lnTo>
                  <a:pt x="2659073" y="172323"/>
                </a:lnTo>
                <a:lnTo>
                  <a:pt x="2552579" y="172323"/>
                </a:lnTo>
                <a:lnTo>
                  <a:pt x="2151085" y="172323"/>
                </a:lnTo>
                <a:lnTo>
                  <a:pt x="2044591" y="172323"/>
                </a:lnTo>
                <a:lnTo>
                  <a:pt x="1370412" y="172323"/>
                </a:lnTo>
                <a:cubicBezTo>
                  <a:pt x="819666" y="172323"/>
                  <a:pt x="268920" y="172323"/>
                  <a:pt x="81752" y="172323"/>
                </a:cubicBezTo>
                <a:cubicBezTo>
                  <a:pt x="38725" y="172323"/>
                  <a:pt x="0" y="135064"/>
                  <a:pt x="0" y="83833"/>
                </a:cubicBezTo>
                <a:cubicBezTo>
                  <a:pt x="0" y="37259"/>
                  <a:pt x="38725" y="0"/>
                  <a:pt x="81752" y="0"/>
                </a:cubicBezTo>
                <a:close/>
              </a:path>
            </a:pathLst>
          </a:cu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grpSp>
        <p:nvGrpSpPr>
          <p:cNvPr id="90" name="Group 8">
            <a:extLst>
              <a:ext uri="{FF2B5EF4-FFF2-40B4-BE49-F238E27FC236}">
                <a16:creationId xmlns:a16="http://schemas.microsoft.com/office/drawing/2014/main" id="{E06DCAAB-09FF-4512-B737-ED4F753CEDA7}"/>
              </a:ext>
            </a:extLst>
          </p:cNvPr>
          <p:cNvGrpSpPr/>
          <p:nvPr/>
        </p:nvGrpSpPr>
        <p:grpSpPr>
          <a:xfrm>
            <a:off x="682923" y="5403709"/>
            <a:ext cx="751726" cy="131005"/>
            <a:chOff x="5718414" y="4490490"/>
            <a:chExt cx="4092980" cy="172325"/>
          </a:xfrm>
          <a:solidFill>
            <a:schemeClr val="accent1"/>
          </a:solidFill>
        </p:grpSpPr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D2DDA6E4-A3C8-41FC-B991-84EE18DD22EF}"/>
                </a:ext>
              </a:extLst>
            </p:cNvPr>
            <p:cNvSpPr/>
            <p:nvPr/>
          </p:nvSpPr>
          <p:spPr bwMode="auto">
            <a:xfrm>
              <a:off x="5718414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Rectangle 10">
              <a:extLst>
                <a:ext uri="{FF2B5EF4-FFF2-40B4-BE49-F238E27FC236}">
                  <a16:creationId xmlns:a16="http://schemas.microsoft.com/office/drawing/2014/main" id="{CDECF098-9B7C-481D-A035-991561B51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8518" y="4490492"/>
              <a:ext cx="3816000" cy="1723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7A5F06D1-498B-49C9-9002-185269A5DDF6}"/>
                </a:ext>
              </a:extLst>
            </p:cNvPr>
            <p:cNvSpPr/>
            <p:nvPr/>
          </p:nvSpPr>
          <p:spPr bwMode="auto">
            <a:xfrm flipH="1">
              <a:off x="9669909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5" name="TextBox 23">
            <a:extLst>
              <a:ext uri="{FF2B5EF4-FFF2-40B4-BE49-F238E27FC236}">
                <a16:creationId xmlns:a16="http://schemas.microsoft.com/office/drawing/2014/main" id="{9D714B36-0891-4B19-8AAE-6894B65FA7F6}"/>
              </a:ext>
            </a:extLst>
          </p:cNvPr>
          <p:cNvSpPr txBox="1"/>
          <p:nvPr/>
        </p:nvSpPr>
        <p:spPr>
          <a:xfrm>
            <a:off x="1438729" y="5506895"/>
            <a:ext cx="875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27</a:t>
            </a:r>
            <a:r>
              <a:rPr lang="id-ID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%</a:t>
            </a:r>
            <a:endParaRPr lang="en-US" sz="1400" b="1" dirty="0">
              <a:solidFill>
                <a:schemeClr val="accent1"/>
              </a:solidFill>
              <a:latin typeface="+mj-lt"/>
              <a:cs typeface="Raavi" panose="02000500000000000000" pitchFamily="2"/>
            </a:endParaRPr>
          </a:p>
        </p:txBody>
      </p:sp>
      <p:sp>
        <p:nvSpPr>
          <p:cNvPr id="96" name="TextBox 6">
            <a:extLst>
              <a:ext uri="{FF2B5EF4-FFF2-40B4-BE49-F238E27FC236}">
                <a16:creationId xmlns:a16="http://schemas.microsoft.com/office/drawing/2014/main" id="{DDD0D2DE-6833-49B3-ADB4-4DD9D2E2EA5C}"/>
              </a:ext>
            </a:extLst>
          </p:cNvPr>
          <p:cNvSpPr txBox="1"/>
          <p:nvPr/>
        </p:nvSpPr>
        <p:spPr>
          <a:xfrm>
            <a:off x="4821096" y="3669889"/>
            <a:ext cx="3868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cs typeface="Raavi" panose="02000500000000000000" pitchFamily="2"/>
              </a:rPr>
              <a:t>AFFECTATION BUDGET 2021</a:t>
            </a:r>
            <a:endParaRPr lang="en-US" sz="1600" b="1" dirty="0">
              <a:cs typeface="Raavi" panose="02000500000000000000" pitchFamily="2"/>
            </a:endParaRPr>
          </a:p>
        </p:txBody>
      </p:sp>
      <p:sp>
        <p:nvSpPr>
          <p:cNvPr id="97" name="Freeform: Shape 7">
            <a:extLst>
              <a:ext uri="{FF2B5EF4-FFF2-40B4-BE49-F238E27FC236}">
                <a16:creationId xmlns:a16="http://schemas.microsoft.com/office/drawing/2014/main" id="{4FAF906F-A53F-4E62-AA09-DB9397074587}"/>
              </a:ext>
            </a:extLst>
          </p:cNvPr>
          <p:cNvSpPr/>
          <p:nvPr/>
        </p:nvSpPr>
        <p:spPr bwMode="auto">
          <a:xfrm>
            <a:off x="5411415" y="4299073"/>
            <a:ext cx="2503456" cy="109701"/>
          </a:xfrm>
          <a:custGeom>
            <a:avLst/>
            <a:gdLst>
              <a:gd name="connsiteX0" fmla="*/ 81752 w 4703663"/>
              <a:gd name="connsiteY0" fmla="*/ 0 h 172323"/>
              <a:gd name="connsiteX1" fmla="*/ 1370412 w 4703663"/>
              <a:gd name="connsiteY1" fmla="*/ 0 h 172323"/>
              <a:gd name="connsiteX2" fmla="*/ 2044591 w 4703663"/>
              <a:gd name="connsiteY2" fmla="*/ 0 h 172323"/>
              <a:gd name="connsiteX3" fmla="*/ 2151085 w 4703663"/>
              <a:gd name="connsiteY3" fmla="*/ 0 h 172323"/>
              <a:gd name="connsiteX4" fmla="*/ 2552579 w 4703663"/>
              <a:gd name="connsiteY4" fmla="*/ 0 h 172323"/>
              <a:gd name="connsiteX5" fmla="*/ 2659073 w 4703663"/>
              <a:gd name="connsiteY5" fmla="*/ 0 h 172323"/>
              <a:gd name="connsiteX6" fmla="*/ 3333251 w 4703663"/>
              <a:gd name="connsiteY6" fmla="*/ 0 h 172323"/>
              <a:gd name="connsiteX7" fmla="*/ 4621912 w 4703663"/>
              <a:gd name="connsiteY7" fmla="*/ 0 h 172323"/>
              <a:gd name="connsiteX8" fmla="*/ 4703663 w 4703663"/>
              <a:gd name="connsiteY8" fmla="*/ 83833 h 172323"/>
              <a:gd name="connsiteX9" fmla="*/ 4621912 w 4703663"/>
              <a:gd name="connsiteY9" fmla="*/ 172323 h 172323"/>
              <a:gd name="connsiteX10" fmla="*/ 3333251 w 4703663"/>
              <a:gd name="connsiteY10" fmla="*/ 172323 h 172323"/>
              <a:gd name="connsiteX11" fmla="*/ 2659073 w 4703663"/>
              <a:gd name="connsiteY11" fmla="*/ 172323 h 172323"/>
              <a:gd name="connsiteX12" fmla="*/ 2552579 w 4703663"/>
              <a:gd name="connsiteY12" fmla="*/ 172323 h 172323"/>
              <a:gd name="connsiteX13" fmla="*/ 2151085 w 4703663"/>
              <a:gd name="connsiteY13" fmla="*/ 172323 h 172323"/>
              <a:gd name="connsiteX14" fmla="*/ 2044591 w 4703663"/>
              <a:gd name="connsiteY14" fmla="*/ 172323 h 172323"/>
              <a:gd name="connsiteX15" fmla="*/ 1370412 w 4703663"/>
              <a:gd name="connsiteY15" fmla="*/ 172323 h 172323"/>
              <a:gd name="connsiteX16" fmla="*/ 81752 w 4703663"/>
              <a:gd name="connsiteY16" fmla="*/ 172323 h 172323"/>
              <a:gd name="connsiteX17" fmla="*/ 0 w 4703663"/>
              <a:gd name="connsiteY17" fmla="*/ 83833 h 172323"/>
              <a:gd name="connsiteX18" fmla="*/ 81752 w 4703663"/>
              <a:gd name="connsiteY18" fmla="*/ 0 h 17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03663" h="172323">
                <a:moveTo>
                  <a:pt x="81752" y="0"/>
                </a:moveTo>
                <a:cubicBezTo>
                  <a:pt x="268920" y="0"/>
                  <a:pt x="819666" y="0"/>
                  <a:pt x="1370412" y="0"/>
                </a:cubicBezTo>
                <a:lnTo>
                  <a:pt x="2044591" y="0"/>
                </a:lnTo>
                <a:lnTo>
                  <a:pt x="2151085" y="0"/>
                </a:lnTo>
                <a:lnTo>
                  <a:pt x="2552579" y="0"/>
                </a:lnTo>
                <a:lnTo>
                  <a:pt x="2659073" y="0"/>
                </a:lnTo>
                <a:lnTo>
                  <a:pt x="3333251" y="0"/>
                </a:lnTo>
                <a:cubicBezTo>
                  <a:pt x="3883998" y="0"/>
                  <a:pt x="4434744" y="0"/>
                  <a:pt x="4621912" y="0"/>
                </a:cubicBezTo>
                <a:cubicBezTo>
                  <a:pt x="4664939" y="0"/>
                  <a:pt x="4703663" y="37259"/>
                  <a:pt x="4703663" y="83833"/>
                </a:cubicBezTo>
                <a:cubicBezTo>
                  <a:pt x="4703663" y="135064"/>
                  <a:pt x="4664939" y="172323"/>
                  <a:pt x="4621912" y="172323"/>
                </a:cubicBezTo>
                <a:cubicBezTo>
                  <a:pt x="4434744" y="172323"/>
                  <a:pt x="3883998" y="172323"/>
                  <a:pt x="3333251" y="172323"/>
                </a:cubicBezTo>
                <a:lnTo>
                  <a:pt x="2659073" y="172323"/>
                </a:lnTo>
                <a:lnTo>
                  <a:pt x="2552579" y="172323"/>
                </a:lnTo>
                <a:lnTo>
                  <a:pt x="2151085" y="172323"/>
                </a:lnTo>
                <a:lnTo>
                  <a:pt x="2044591" y="172323"/>
                </a:lnTo>
                <a:lnTo>
                  <a:pt x="1370412" y="172323"/>
                </a:lnTo>
                <a:cubicBezTo>
                  <a:pt x="819666" y="172323"/>
                  <a:pt x="268920" y="172323"/>
                  <a:pt x="81752" y="172323"/>
                </a:cubicBezTo>
                <a:cubicBezTo>
                  <a:pt x="38725" y="172323"/>
                  <a:pt x="0" y="135064"/>
                  <a:pt x="0" y="83833"/>
                </a:cubicBezTo>
                <a:cubicBezTo>
                  <a:pt x="0" y="37259"/>
                  <a:pt x="38725" y="0"/>
                  <a:pt x="81752" y="0"/>
                </a:cubicBezTo>
                <a:close/>
              </a:path>
            </a:pathLst>
          </a:cu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grpSp>
        <p:nvGrpSpPr>
          <p:cNvPr id="98" name="Group 8">
            <a:extLst>
              <a:ext uri="{FF2B5EF4-FFF2-40B4-BE49-F238E27FC236}">
                <a16:creationId xmlns:a16="http://schemas.microsoft.com/office/drawing/2014/main" id="{F0CA080A-A410-4822-9D9F-1CA36AE00AB6}"/>
              </a:ext>
            </a:extLst>
          </p:cNvPr>
          <p:cNvGrpSpPr/>
          <p:nvPr/>
        </p:nvGrpSpPr>
        <p:grpSpPr>
          <a:xfrm>
            <a:off x="5400332" y="4291161"/>
            <a:ext cx="619626" cy="117613"/>
            <a:chOff x="5718414" y="4490490"/>
            <a:chExt cx="4092980" cy="172323"/>
          </a:xfrm>
          <a:solidFill>
            <a:schemeClr val="accent6">
              <a:lumMod val="75000"/>
            </a:schemeClr>
          </a:solidFill>
        </p:grpSpPr>
        <p:sp>
          <p:nvSpPr>
            <p:cNvPr id="99" name="Freeform 14">
              <a:extLst>
                <a:ext uri="{FF2B5EF4-FFF2-40B4-BE49-F238E27FC236}">
                  <a16:creationId xmlns:a16="http://schemas.microsoft.com/office/drawing/2014/main" id="{5A993070-58DC-4FCC-BA32-D48A6E9599DF}"/>
                </a:ext>
              </a:extLst>
            </p:cNvPr>
            <p:cNvSpPr/>
            <p:nvPr/>
          </p:nvSpPr>
          <p:spPr bwMode="auto">
            <a:xfrm>
              <a:off x="5718414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Rectangle 10">
              <a:extLst>
                <a:ext uri="{FF2B5EF4-FFF2-40B4-BE49-F238E27FC236}">
                  <a16:creationId xmlns:a16="http://schemas.microsoft.com/office/drawing/2014/main" id="{D417B738-1BFC-425F-8028-2700FA38A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8517" y="4490490"/>
              <a:ext cx="3816000" cy="1723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8" name="Freeform 14">
              <a:extLst>
                <a:ext uri="{FF2B5EF4-FFF2-40B4-BE49-F238E27FC236}">
                  <a16:creationId xmlns:a16="http://schemas.microsoft.com/office/drawing/2014/main" id="{3980735C-F8D1-4A91-8C08-CE497410D224}"/>
                </a:ext>
              </a:extLst>
            </p:cNvPr>
            <p:cNvSpPr/>
            <p:nvPr/>
          </p:nvSpPr>
          <p:spPr bwMode="auto">
            <a:xfrm flipH="1">
              <a:off x="9669909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9" name="TextBox 23">
            <a:extLst>
              <a:ext uri="{FF2B5EF4-FFF2-40B4-BE49-F238E27FC236}">
                <a16:creationId xmlns:a16="http://schemas.microsoft.com/office/drawing/2014/main" id="{5AB8A681-D450-40DF-9B10-D07840484132}"/>
              </a:ext>
            </a:extLst>
          </p:cNvPr>
          <p:cNvSpPr txBox="1"/>
          <p:nvPr/>
        </p:nvSpPr>
        <p:spPr>
          <a:xfrm>
            <a:off x="6447613" y="4413799"/>
            <a:ext cx="619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13</a:t>
            </a:r>
            <a:r>
              <a:rPr lang="id-ID" sz="1400" b="1" dirty="0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%</a:t>
            </a:r>
            <a:endParaRPr lang="en-US" sz="1400" b="1" dirty="0">
              <a:solidFill>
                <a:schemeClr val="accent1"/>
              </a:solidFill>
              <a:latin typeface="+mj-lt"/>
              <a:cs typeface="Raavi" panose="02000500000000000000" pitchFamily="2"/>
            </a:endParaRPr>
          </a:p>
        </p:txBody>
      </p:sp>
      <p:sp>
        <p:nvSpPr>
          <p:cNvPr id="110" name="TextBox 5">
            <a:extLst>
              <a:ext uri="{FF2B5EF4-FFF2-40B4-BE49-F238E27FC236}">
                <a16:creationId xmlns:a16="http://schemas.microsoft.com/office/drawing/2014/main" id="{2D9B024A-DC0B-4620-B237-CB2335F78013}"/>
              </a:ext>
            </a:extLst>
          </p:cNvPr>
          <p:cNvSpPr txBox="1"/>
          <p:nvPr/>
        </p:nvSpPr>
        <p:spPr>
          <a:xfrm>
            <a:off x="6110340" y="3934210"/>
            <a:ext cx="137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cs typeface="Raavi" panose="02000500000000000000" pitchFamily="2"/>
              </a:rPr>
              <a:t>1 400 000$</a:t>
            </a:r>
            <a:endParaRPr lang="en-US" sz="1600" b="1" dirty="0">
              <a:cs typeface="Raavi" panose="020005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683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"/>
                            </p:stCondLst>
                            <p:childTnLst>
                              <p:par>
                                <p:cTn id="1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0"/>
                            </p:stCondLst>
                            <p:childTnLst>
                              <p:par>
                                <p:cTn id="1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30" grpId="0"/>
      <p:bldP spid="44" grpId="0"/>
      <p:bldP spid="45" grpId="0"/>
      <p:bldP spid="46" grpId="0" animBg="1"/>
      <p:bldP spid="62" grpId="0"/>
      <p:bldP spid="65" grpId="0" animBg="1"/>
      <p:bldP spid="54" grpId="0"/>
      <p:bldP spid="55" grpId="0" animBg="1"/>
      <p:bldP spid="61" grpId="0"/>
      <p:bldP spid="72" grpId="0"/>
      <p:bldP spid="73" grpId="0"/>
      <p:bldP spid="94" grpId="0"/>
      <p:bldP spid="100" grpId="0"/>
      <p:bldP spid="101" grpId="0"/>
      <p:bldP spid="102" grpId="0" animBg="1"/>
      <p:bldP spid="114" grpId="0"/>
      <p:bldP spid="115" grpId="0"/>
      <p:bldP spid="125" grpId="0"/>
      <p:bldP spid="126" grpId="0"/>
      <p:bldP spid="127" grpId="0" animBg="1"/>
      <p:bldP spid="133" grpId="0"/>
      <p:bldP spid="2" grpId="0" animBg="1"/>
      <p:bldP spid="87" grpId="0"/>
      <p:bldP spid="88" grpId="0"/>
      <p:bldP spid="89" grpId="0" animBg="1"/>
      <p:bldP spid="95" grpId="0"/>
      <p:bldP spid="96" grpId="0"/>
      <p:bldP spid="97" grpId="0" animBg="1"/>
      <p:bldP spid="109" grpId="0"/>
      <p:bldP spid="1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3616F7E-3115-4082-B21F-6415471583D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70" y="12316"/>
            <a:ext cx="9144000" cy="4822031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DF7777-0D34-4640-98C7-FDA4F067C9DD}"/>
              </a:ext>
            </a:extLst>
          </p:cNvPr>
          <p:cNvSpPr/>
          <p:nvPr/>
        </p:nvSpPr>
        <p:spPr>
          <a:xfrm>
            <a:off x="6470" y="-22999"/>
            <a:ext cx="9144000" cy="6868683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0C2653-3D27-47E8-A643-E06C53EF3FA7}"/>
              </a:ext>
            </a:extLst>
          </p:cNvPr>
          <p:cNvSpPr/>
          <p:nvPr/>
        </p:nvSpPr>
        <p:spPr>
          <a:xfrm>
            <a:off x="6077869" y="2970819"/>
            <a:ext cx="3078125" cy="3029932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92C37DE-E0DA-480E-8242-7A16EC52FA53}"/>
              </a:ext>
            </a:extLst>
          </p:cNvPr>
          <p:cNvSpPr/>
          <p:nvPr/>
        </p:nvSpPr>
        <p:spPr>
          <a:xfrm>
            <a:off x="3001710" y="2969658"/>
            <a:ext cx="3076159" cy="3031092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202DC82-7559-4B01-AB8B-C8B1E03647AE}"/>
              </a:ext>
            </a:extLst>
          </p:cNvPr>
          <p:cNvSpPr/>
          <p:nvPr/>
        </p:nvSpPr>
        <p:spPr>
          <a:xfrm>
            <a:off x="0" y="2965628"/>
            <a:ext cx="3017520" cy="303109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B5D2BA4A-5AD7-45A7-8BFA-FCD1B5E8B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15" y="417191"/>
            <a:ext cx="7886700" cy="941388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TARIFICATIONS</a:t>
            </a:r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8DB7AE-AD97-4698-B2FA-8AE6DC2D459D}"/>
              </a:ext>
            </a:extLst>
          </p:cNvPr>
          <p:cNvSpPr/>
          <p:nvPr/>
        </p:nvSpPr>
        <p:spPr>
          <a:xfrm>
            <a:off x="7078524" y="3779551"/>
            <a:ext cx="935871" cy="9358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05043AB-AB6F-4F80-9407-C8025AEF02B1}"/>
              </a:ext>
            </a:extLst>
          </p:cNvPr>
          <p:cNvSpPr/>
          <p:nvPr/>
        </p:nvSpPr>
        <p:spPr>
          <a:xfrm>
            <a:off x="4141315" y="3777388"/>
            <a:ext cx="935871" cy="9358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CBEAB5-0DCA-4C5A-8ACC-E08C6E048FAB}"/>
              </a:ext>
            </a:extLst>
          </p:cNvPr>
          <p:cNvSpPr txBox="1"/>
          <p:nvPr/>
        </p:nvSpPr>
        <p:spPr>
          <a:xfrm>
            <a:off x="-57951" y="4899393"/>
            <a:ext cx="3082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500" b="1">
                <a:solidFill>
                  <a:schemeClr val="bg2"/>
                </a:solidFill>
                <a:latin typeface="+mj-lt"/>
              </a:rPr>
              <a:t>Aqueduc, égout et assainissement des eaux</a:t>
            </a:r>
            <a:endParaRPr lang="en-ID" sz="1500" b="1">
              <a:solidFill>
                <a:schemeClr val="bg2"/>
              </a:solidFill>
              <a:latin typeface="+mj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9F1D233-D97A-4E95-AE21-3D8AA21EC6F1}"/>
              </a:ext>
            </a:extLst>
          </p:cNvPr>
          <p:cNvSpPr/>
          <p:nvPr/>
        </p:nvSpPr>
        <p:spPr>
          <a:xfrm>
            <a:off x="995694" y="3777387"/>
            <a:ext cx="935871" cy="9358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sz="135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2C3AA0-2FB6-40EF-8643-D10FE7CB528C}"/>
              </a:ext>
            </a:extLst>
          </p:cNvPr>
          <p:cNvSpPr txBox="1"/>
          <p:nvPr/>
        </p:nvSpPr>
        <p:spPr>
          <a:xfrm>
            <a:off x="3122225" y="4983890"/>
            <a:ext cx="29371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solidFill>
                  <a:schemeClr val="bg2"/>
                </a:solidFill>
                <a:latin typeface="+mj-lt"/>
              </a:rPr>
              <a:t>Matières </a:t>
            </a:r>
            <a:r>
              <a:rPr lang="en-US" sz="1500" b="1" err="1">
                <a:solidFill>
                  <a:schemeClr val="bg2"/>
                </a:solidFill>
                <a:latin typeface="+mj-lt"/>
              </a:rPr>
              <a:t>résiduelles</a:t>
            </a:r>
            <a:endParaRPr lang="en-ID" sz="1500" b="1">
              <a:solidFill>
                <a:schemeClr val="bg2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F917C6-0255-4E97-8702-85CAFE990292}"/>
              </a:ext>
            </a:extLst>
          </p:cNvPr>
          <p:cNvSpPr txBox="1"/>
          <p:nvPr/>
        </p:nvSpPr>
        <p:spPr>
          <a:xfrm>
            <a:off x="6164335" y="4985972"/>
            <a:ext cx="2937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err="1">
                <a:solidFill>
                  <a:schemeClr val="bg2"/>
                </a:solidFill>
                <a:latin typeface="+mj-lt"/>
              </a:rPr>
              <a:t>Vidange</a:t>
            </a:r>
            <a:r>
              <a:rPr lang="en-US" sz="1500" b="1">
                <a:solidFill>
                  <a:schemeClr val="bg2"/>
                </a:solidFill>
                <a:latin typeface="+mj-lt"/>
              </a:rPr>
              <a:t> des fosses </a:t>
            </a:r>
            <a:r>
              <a:rPr lang="en-US" sz="1500" b="1" err="1">
                <a:solidFill>
                  <a:schemeClr val="bg2"/>
                </a:solidFill>
                <a:latin typeface="+mj-lt"/>
              </a:rPr>
              <a:t>septiques</a:t>
            </a:r>
            <a:endParaRPr lang="en-ID" sz="1500" b="1">
              <a:solidFill>
                <a:schemeClr val="bg2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97CA13-159F-4CEF-8C06-31F166BEBE43}"/>
              </a:ext>
            </a:extLst>
          </p:cNvPr>
          <p:cNvSpPr txBox="1"/>
          <p:nvPr/>
        </p:nvSpPr>
        <p:spPr>
          <a:xfrm>
            <a:off x="610437" y="1755391"/>
            <a:ext cx="8000884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bg2"/>
                </a:solidFill>
              </a:rPr>
              <a:t>Légère</a:t>
            </a:r>
            <a:r>
              <a:rPr lang="en-US" b="1" dirty="0">
                <a:solidFill>
                  <a:schemeClr val="bg2"/>
                </a:solidFill>
              </a:rPr>
              <a:t> augmentation du </a:t>
            </a:r>
            <a:r>
              <a:rPr lang="en-US" b="1" dirty="0" err="1">
                <a:solidFill>
                  <a:schemeClr val="bg2"/>
                </a:solidFill>
              </a:rPr>
              <a:t>tarif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b="1" dirty="0" err="1">
                <a:solidFill>
                  <a:schemeClr val="bg2"/>
                </a:solidFill>
              </a:rPr>
              <a:t>d’aqueduc</a:t>
            </a:r>
            <a:r>
              <a:rPr lang="en-US" b="1" dirty="0">
                <a:solidFill>
                  <a:schemeClr val="bg2"/>
                </a:solidFill>
              </a:rPr>
              <a:t>, </a:t>
            </a:r>
            <a:r>
              <a:rPr lang="en-US" b="1" dirty="0" err="1">
                <a:solidFill>
                  <a:schemeClr val="bg2"/>
                </a:solidFill>
              </a:rPr>
              <a:t>d’égout</a:t>
            </a:r>
            <a:r>
              <a:rPr lang="en-US" b="1" dirty="0">
                <a:solidFill>
                  <a:schemeClr val="bg2"/>
                </a:solidFill>
              </a:rPr>
              <a:t> et </a:t>
            </a:r>
            <a:r>
              <a:rPr lang="en-US" b="1" dirty="0" err="1">
                <a:solidFill>
                  <a:schemeClr val="bg2"/>
                </a:solidFill>
              </a:rPr>
              <a:t>d’assainissement</a:t>
            </a:r>
            <a:r>
              <a:rPr lang="en-US" b="1" dirty="0">
                <a:solidFill>
                  <a:schemeClr val="bg2"/>
                </a:solidFill>
              </a:rPr>
              <a:t> des </a:t>
            </a:r>
            <a:r>
              <a:rPr lang="en-US" b="1" dirty="0" err="1">
                <a:solidFill>
                  <a:schemeClr val="bg2"/>
                </a:solidFill>
              </a:rPr>
              <a:t>eaux</a:t>
            </a:r>
            <a:r>
              <a:rPr lang="en-US" b="1" dirty="0">
                <a:solidFill>
                  <a:schemeClr val="bg2"/>
                </a:solidFill>
              </a:rPr>
              <a:t> et de </a:t>
            </a:r>
            <a:r>
              <a:rPr lang="en-US" b="1" dirty="0" err="1">
                <a:solidFill>
                  <a:schemeClr val="bg2"/>
                </a:solidFill>
              </a:rPr>
              <a:t>vidange</a:t>
            </a:r>
            <a:r>
              <a:rPr lang="en-US" b="1" dirty="0">
                <a:solidFill>
                  <a:schemeClr val="bg2"/>
                </a:solidFill>
              </a:rPr>
              <a:t> des fosses </a:t>
            </a:r>
            <a:r>
              <a:rPr lang="en-US" b="1" dirty="0" err="1">
                <a:solidFill>
                  <a:schemeClr val="bg2"/>
                </a:solidFill>
              </a:rPr>
              <a:t>septiques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18DE7A6-75F9-41D8-BEF1-1A6181585C80}"/>
              </a:ext>
            </a:extLst>
          </p:cNvPr>
          <p:cNvSpPr/>
          <p:nvPr/>
        </p:nvSpPr>
        <p:spPr>
          <a:xfrm>
            <a:off x="4266665" y="1432724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5CB02435-3D8E-4BA5-865B-A40D50A0A9D1}"/>
              </a:ext>
            </a:extLst>
          </p:cNvPr>
          <p:cNvSpPr txBox="1"/>
          <p:nvPr/>
        </p:nvSpPr>
        <p:spPr>
          <a:xfrm>
            <a:off x="-57952" y="3118183"/>
            <a:ext cx="308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2"/>
                </a:solidFill>
                <a:latin typeface="+mj-lt"/>
              </a:rPr>
              <a:t>547</a:t>
            </a:r>
            <a:r>
              <a:rPr lang="fr-CA" sz="1500" b="1" dirty="0">
                <a:solidFill>
                  <a:schemeClr val="bg2"/>
                </a:solidFill>
                <a:latin typeface="+mj-lt"/>
              </a:rPr>
              <a:t>$ (+4,50$)</a:t>
            </a:r>
            <a:endParaRPr lang="en-ID" sz="15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A83E3592-CDA9-4432-B596-E6051E8E3CC8}"/>
              </a:ext>
            </a:extLst>
          </p:cNvPr>
          <p:cNvSpPr txBox="1"/>
          <p:nvPr/>
        </p:nvSpPr>
        <p:spPr>
          <a:xfrm>
            <a:off x="3111059" y="3118184"/>
            <a:ext cx="308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>
                <a:solidFill>
                  <a:schemeClr val="bg2"/>
                </a:solidFill>
                <a:latin typeface="+mj-lt"/>
              </a:rPr>
              <a:t>230 $</a:t>
            </a:r>
            <a:endParaRPr lang="en-ID" sz="2400" b="1">
              <a:solidFill>
                <a:schemeClr val="bg2"/>
              </a:solidFill>
              <a:latin typeface="+mj-lt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408A43D8-3800-4A5B-956F-A2BCDF14E779}"/>
              </a:ext>
            </a:extLst>
          </p:cNvPr>
          <p:cNvSpPr txBox="1"/>
          <p:nvPr/>
        </p:nvSpPr>
        <p:spPr>
          <a:xfrm>
            <a:off x="6005315" y="3118626"/>
            <a:ext cx="308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2"/>
                </a:solidFill>
                <a:latin typeface="+mj-lt"/>
              </a:rPr>
              <a:t>146,50 $ </a:t>
            </a:r>
            <a:r>
              <a:rPr lang="fr-CA" sz="1500" b="1" dirty="0">
                <a:solidFill>
                  <a:schemeClr val="bg2"/>
                </a:solidFill>
                <a:latin typeface="+mj-lt"/>
              </a:rPr>
              <a:t>(+21,50$)</a:t>
            </a:r>
            <a:endParaRPr lang="en-ID" sz="15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5" name="Est égal à 24">
            <a:extLst>
              <a:ext uri="{FF2B5EF4-FFF2-40B4-BE49-F238E27FC236}">
                <a16:creationId xmlns:a16="http://schemas.microsoft.com/office/drawing/2014/main" id="{FA46BF69-BFB9-4F7A-9794-5EAC4849F5D6}"/>
              </a:ext>
            </a:extLst>
          </p:cNvPr>
          <p:cNvSpPr/>
          <p:nvPr/>
        </p:nvSpPr>
        <p:spPr>
          <a:xfrm>
            <a:off x="4207931" y="3873477"/>
            <a:ext cx="788218" cy="68592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3" name="Signe Plus 2">
            <a:extLst>
              <a:ext uri="{FF2B5EF4-FFF2-40B4-BE49-F238E27FC236}">
                <a16:creationId xmlns:a16="http://schemas.microsoft.com/office/drawing/2014/main" id="{193D938C-A9CD-4D3E-8336-13F30D60B8E0}"/>
              </a:ext>
            </a:extLst>
          </p:cNvPr>
          <p:cNvSpPr/>
          <p:nvPr/>
        </p:nvSpPr>
        <p:spPr>
          <a:xfrm>
            <a:off x="990170" y="3766140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Signe Plus 22">
            <a:extLst>
              <a:ext uri="{FF2B5EF4-FFF2-40B4-BE49-F238E27FC236}">
                <a16:creationId xmlns:a16="http://schemas.microsoft.com/office/drawing/2014/main" id="{B8CCAD0F-59D8-42EC-9904-5541E6FED38D}"/>
              </a:ext>
            </a:extLst>
          </p:cNvPr>
          <p:cNvSpPr/>
          <p:nvPr/>
        </p:nvSpPr>
        <p:spPr>
          <a:xfrm>
            <a:off x="7099995" y="3798858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7322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63" grpId="0" animBg="1"/>
      <p:bldP spid="62" grpId="0" animBg="1"/>
      <p:bldP spid="47" grpId="0"/>
      <p:bldP spid="58" grpId="0" animBg="1"/>
      <p:bldP spid="53" grpId="0" animBg="1"/>
      <p:bldP spid="21" grpId="0"/>
      <p:bldP spid="22" grpId="0" animBg="1"/>
      <p:bldP spid="24" grpId="0"/>
      <p:bldP spid="27" grpId="0"/>
      <p:bldP spid="34" grpId="0"/>
      <p:bldP spid="50" grpId="0" animBg="1"/>
      <p:bldP spid="31" grpId="0"/>
      <p:bldP spid="33" grpId="0"/>
      <p:bldP spid="35" grpId="0"/>
      <p:bldP spid="25" grpId="0" animBg="1"/>
      <p:bldP spid="3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2C1B95F-0C3F-4965-BAEA-74B2EC0D083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0" y="0"/>
            <a:ext cx="10287000" cy="68580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3A0420-799C-4DCE-A361-DCFF25E8C138}"/>
              </a:ext>
            </a:extLst>
          </p:cNvPr>
          <p:cNvSpPr/>
          <p:nvPr/>
        </p:nvSpPr>
        <p:spPr>
          <a:xfrm>
            <a:off x="-1519" y="0"/>
            <a:ext cx="9144000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CE1612-7EC1-42FC-BAE0-DA580499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1004411"/>
            <a:ext cx="9083040" cy="941388"/>
          </a:xfrm>
        </p:spPr>
        <p:txBody>
          <a:bodyPr>
            <a:normAutofit fontScale="90000"/>
          </a:bodyPr>
          <a:lstStyle/>
          <a:p>
            <a:r>
              <a:rPr lang="en-GB"/>
              <a:t>IMPACT SUR LE </a:t>
            </a:r>
            <a:br>
              <a:rPr lang="en-GB"/>
            </a:br>
            <a:r>
              <a:rPr lang="en-GB"/>
              <a:t>COMPTE DE TAXES</a:t>
            </a:r>
            <a:br>
              <a:rPr lang="en-ID"/>
            </a:br>
            <a:r>
              <a:rPr lang="en-US">
                <a:solidFill>
                  <a:schemeClr val="bg2"/>
                </a:solidFill>
              </a:rPr>
              <a:t> </a:t>
            </a:r>
            <a:endParaRPr lang="en-ID">
              <a:solidFill>
                <a:schemeClr val="bg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70BA2C-CA87-47A9-AE71-C536587643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130" y="256034"/>
            <a:ext cx="7886700" cy="482600"/>
          </a:xfrm>
        </p:spPr>
        <p:txBody>
          <a:bodyPr/>
          <a:lstStyle/>
          <a:p>
            <a:r>
              <a:rPr lang="fr-CA" sz="1400" b="1"/>
              <a:t>IMPACT RÉEL</a:t>
            </a:r>
            <a:endParaRPr lang="en-ID" sz="1400" b="1"/>
          </a:p>
          <a:p>
            <a:endParaRPr lang="en-ID"/>
          </a:p>
          <a:p>
            <a:endParaRPr lang="en-ID"/>
          </a:p>
          <a:p>
            <a:endParaRPr lang="en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661BBD-E460-4798-8B67-AD499FCD028A}"/>
              </a:ext>
            </a:extLst>
          </p:cNvPr>
          <p:cNvSpPr/>
          <p:nvPr/>
        </p:nvSpPr>
        <p:spPr>
          <a:xfrm>
            <a:off x="-1519" y="2032024"/>
            <a:ext cx="9144000" cy="28801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F7C2F8-B0D8-477C-9D0C-D33010D81FC3}"/>
              </a:ext>
            </a:extLst>
          </p:cNvPr>
          <p:cNvSpPr txBox="1"/>
          <p:nvPr/>
        </p:nvSpPr>
        <p:spPr>
          <a:xfrm>
            <a:off x="3981564" y="2698304"/>
            <a:ext cx="152818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+mj-lt"/>
              </a:rPr>
              <a:t>2,9%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DCF01C-198D-498C-9732-B0C3CFF2BA8A}"/>
              </a:ext>
            </a:extLst>
          </p:cNvPr>
          <p:cNvSpPr txBox="1"/>
          <p:nvPr/>
        </p:nvSpPr>
        <p:spPr>
          <a:xfrm>
            <a:off x="3124054" y="3412915"/>
            <a:ext cx="3237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+mj-lt"/>
              </a:rPr>
              <a:t>Hausse</a:t>
            </a:r>
            <a:r>
              <a:rPr lang="en-US" sz="20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+mj-lt"/>
              </a:rPr>
              <a:t>en</a:t>
            </a:r>
            <a:r>
              <a:rPr lang="en-US" sz="2000" b="1" dirty="0">
                <a:solidFill>
                  <a:schemeClr val="bg2"/>
                </a:solidFill>
                <a:latin typeface="+mj-lt"/>
              </a:rPr>
              <a:t> % du </a:t>
            </a:r>
            <a:r>
              <a:rPr lang="en-US" sz="2000" b="1" dirty="0" err="1">
                <a:solidFill>
                  <a:schemeClr val="bg2"/>
                </a:solidFill>
                <a:latin typeface="+mj-lt"/>
              </a:rPr>
              <a:t>compte</a:t>
            </a:r>
            <a:r>
              <a:rPr lang="en-US" sz="2000" b="1" dirty="0">
                <a:solidFill>
                  <a:schemeClr val="bg2"/>
                </a:solidFill>
                <a:latin typeface="+mj-lt"/>
              </a:rPr>
              <a:t> de </a:t>
            </a:r>
            <a:r>
              <a:rPr lang="en-US" sz="2000" b="1" dirty="0" err="1">
                <a:solidFill>
                  <a:schemeClr val="bg2"/>
                </a:solidFill>
                <a:latin typeface="+mj-lt"/>
              </a:rPr>
              <a:t>taxe</a:t>
            </a:r>
            <a:r>
              <a:rPr lang="en-US" sz="20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+mj-lt"/>
              </a:rPr>
              <a:t>moyen</a:t>
            </a:r>
            <a:endParaRPr lang="en-US" sz="20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04AC2E-BF31-4B26-8557-62BAA3BD298A}"/>
              </a:ext>
            </a:extLst>
          </p:cNvPr>
          <p:cNvSpPr txBox="1"/>
          <p:nvPr/>
        </p:nvSpPr>
        <p:spPr>
          <a:xfrm>
            <a:off x="6486780" y="2710401"/>
            <a:ext cx="2145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latin typeface="+mj-lt"/>
              </a:rPr>
              <a:t>61,18$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26C443-DD9A-429B-B980-B05289F94807}"/>
              </a:ext>
            </a:extLst>
          </p:cNvPr>
          <p:cNvSpPr txBox="1"/>
          <p:nvPr/>
        </p:nvSpPr>
        <p:spPr>
          <a:xfrm>
            <a:off x="6019947" y="3429000"/>
            <a:ext cx="3079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chemeClr val="bg2"/>
                </a:solidFill>
                <a:latin typeface="+mj-lt"/>
              </a:rPr>
              <a:t>Hausse</a:t>
            </a:r>
            <a:r>
              <a:rPr lang="en-US" sz="2000" b="1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bg2"/>
                </a:solidFill>
                <a:latin typeface="+mj-lt"/>
              </a:rPr>
              <a:t>en</a:t>
            </a:r>
            <a:r>
              <a:rPr lang="en-US" sz="2000" b="1">
                <a:solidFill>
                  <a:schemeClr val="bg2"/>
                </a:solidFill>
                <a:latin typeface="+mj-lt"/>
              </a:rPr>
              <a:t> $ du </a:t>
            </a:r>
            <a:r>
              <a:rPr lang="en-US" sz="2000" b="1" err="1">
                <a:solidFill>
                  <a:schemeClr val="bg2"/>
                </a:solidFill>
                <a:latin typeface="+mj-lt"/>
              </a:rPr>
              <a:t>compte</a:t>
            </a:r>
            <a:r>
              <a:rPr lang="en-US" sz="2000" b="1">
                <a:solidFill>
                  <a:schemeClr val="bg2"/>
                </a:solidFill>
                <a:latin typeface="+mj-lt"/>
              </a:rPr>
              <a:t> de </a:t>
            </a:r>
            <a:r>
              <a:rPr lang="en-US" sz="2000" b="1" err="1">
                <a:solidFill>
                  <a:schemeClr val="bg2"/>
                </a:solidFill>
                <a:latin typeface="+mj-lt"/>
              </a:rPr>
              <a:t>taxe</a:t>
            </a:r>
            <a:r>
              <a:rPr lang="en-US" sz="2000" b="1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err="1">
                <a:solidFill>
                  <a:schemeClr val="bg2"/>
                </a:solidFill>
                <a:latin typeface="+mj-lt"/>
              </a:rPr>
              <a:t>moyen</a:t>
            </a:r>
            <a:endParaRPr lang="en-ID" sz="2000" b="1">
              <a:solidFill>
                <a:schemeClr val="bg2"/>
              </a:solidFill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3CA7AC-4F86-4554-9E37-9B923D2D3CE5}"/>
              </a:ext>
            </a:extLst>
          </p:cNvPr>
          <p:cNvSpPr txBox="1"/>
          <p:nvPr/>
        </p:nvSpPr>
        <p:spPr>
          <a:xfrm>
            <a:off x="648120" y="2741069"/>
            <a:ext cx="2683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+mj-lt"/>
              </a:rPr>
              <a:t>172 600$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018F3E-06D8-439A-A6E2-C1DFEC9C5FFC}"/>
              </a:ext>
            </a:extLst>
          </p:cNvPr>
          <p:cNvSpPr txBox="1"/>
          <p:nvPr/>
        </p:nvSpPr>
        <p:spPr>
          <a:xfrm>
            <a:off x="712553" y="3406190"/>
            <a:ext cx="2278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+mj-lt"/>
              </a:rPr>
              <a:t>Évaluation</a:t>
            </a:r>
            <a:r>
              <a:rPr lang="en-US" sz="20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+mj-lt"/>
              </a:rPr>
              <a:t>d’une</a:t>
            </a:r>
            <a:r>
              <a:rPr lang="en-US" sz="20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+mj-lt"/>
              </a:rPr>
              <a:t>résidence</a:t>
            </a:r>
            <a:r>
              <a:rPr lang="en-US" sz="20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+mj-lt"/>
              </a:rPr>
              <a:t>moyenne</a:t>
            </a:r>
            <a:endParaRPr lang="en-ID" sz="20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30A0590-1338-4F09-A6A3-F831B24801A6}"/>
              </a:ext>
            </a:extLst>
          </p:cNvPr>
          <p:cNvSpPr/>
          <p:nvPr/>
        </p:nvSpPr>
        <p:spPr>
          <a:xfrm>
            <a:off x="548582" y="5803351"/>
            <a:ext cx="7886700" cy="79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2"/>
                </a:solidFill>
              </a:rPr>
              <a:t>GASPÉ DISPOSE TOUJOURS D’UN COMPTE DE TAXE COMPÉTITIF 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2"/>
                </a:solidFill>
              </a:rPr>
              <a:t>SI ON SE COMPARE AVEC D’AUTRES VILLES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69DC20-92D2-46F6-A265-6E1AC2E225D6}"/>
              </a:ext>
            </a:extLst>
          </p:cNvPr>
          <p:cNvSpPr/>
          <p:nvPr/>
        </p:nvSpPr>
        <p:spPr>
          <a:xfrm>
            <a:off x="4288500" y="536522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15" name="Image 14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07E942DA-0132-43C9-BA88-BA5D549E7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1506C2-8BA7-4692-A61A-62BCC7D0EC24}"/>
              </a:ext>
            </a:extLst>
          </p:cNvPr>
          <p:cNvSpPr/>
          <p:nvPr/>
        </p:nvSpPr>
        <p:spPr>
          <a:xfrm>
            <a:off x="712553" y="4944898"/>
            <a:ext cx="7886700" cy="79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u="sng" dirty="0" err="1">
                <a:solidFill>
                  <a:schemeClr val="accent6"/>
                </a:solidFill>
              </a:rPr>
              <a:t>Hausse</a:t>
            </a:r>
            <a:r>
              <a:rPr lang="en-US" sz="1600" b="1" u="sng" dirty="0">
                <a:solidFill>
                  <a:schemeClr val="accent6"/>
                </a:solidFill>
              </a:rPr>
              <a:t> de 2,9%, </a:t>
            </a:r>
            <a:r>
              <a:rPr lang="en-US" sz="1600" b="1" u="sng" dirty="0" err="1">
                <a:solidFill>
                  <a:schemeClr val="accent6"/>
                </a:solidFill>
              </a:rPr>
              <a:t>en</a:t>
            </a:r>
            <a:r>
              <a:rPr lang="en-US" sz="1600" b="1" u="sng" dirty="0">
                <a:solidFill>
                  <a:schemeClr val="accent6"/>
                </a:solidFill>
              </a:rPr>
              <a:t> dessous de </a:t>
            </a:r>
            <a:r>
              <a:rPr lang="en-US" sz="1600" b="1" u="sng" dirty="0" err="1">
                <a:solidFill>
                  <a:schemeClr val="accent6"/>
                </a:solidFill>
              </a:rPr>
              <a:t>l’inflation</a:t>
            </a:r>
            <a:r>
              <a:rPr lang="en-US" sz="1600" b="1" u="sng" dirty="0">
                <a:solidFill>
                  <a:schemeClr val="accent6"/>
                </a:solidFill>
              </a:rPr>
              <a:t> qui se </a:t>
            </a:r>
            <a:r>
              <a:rPr lang="en-US" sz="1600" b="1" u="sng" dirty="0" err="1">
                <a:solidFill>
                  <a:schemeClr val="accent6"/>
                </a:solidFill>
              </a:rPr>
              <a:t>situait</a:t>
            </a:r>
            <a:r>
              <a:rPr lang="en-US" sz="1600" b="1" u="sng" dirty="0">
                <a:solidFill>
                  <a:schemeClr val="accent6"/>
                </a:solidFill>
              </a:rPr>
              <a:t> à 5,2% au Québec de </a:t>
            </a:r>
            <a:r>
              <a:rPr lang="en-US" sz="1600" b="1" u="sng" dirty="0" err="1">
                <a:solidFill>
                  <a:schemeClr val="accent6"/>
                </a:solidFill>
              </a:rPr>
              <a:t>novembre</a:t>
            </a:r>
            <a:r>
              <a:rPr lang="en-US" sz="1600" b="1" u="sng" dirty="0">
                <a:solidFill>
                  <a:schemeClr val="accent6"/>
                </a:solidFill>
              </a:rPr>
              <a:t> 2020 à </a:t>
            </a:r>
            <a:r>
              <a:rPr lang="en-US" sz="1600" b="1" u="sng" dirty="0" err="1">
                <a:solidFill>
                  <a:schemeClr val="accent6"/>
                </a:solidFill>
              </a:rPr>
              <a:t>novembre</a:t>
            </a:r>
            <a:r>
              <a:rPr lang="en-US" sz="1600" b="1" u="sng" dirty="0">
                <a:solidFill>
                  <a:schemeClr val="accent6"/>
                </a:solidFill>
              </a:rPr>
              <a:t> 2021.</a:t>
            </a:r>
          </a:p>
        </p:txBody>
      </p:sp>
    </p:spTree>
    <p:extLst>
      <p:ext uri="{BB962C8B-B14F-4D97-AF65-F5344CB8AC3E}">
        <p14:creationId xmlns:p14="http://schemas.microsoft.com/office/powerpoint/2010/main" val="30193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8" grpId="0" build="p"/>
      <p:bldP spid="14" grpId="0" animBg="1"/>
      <p:bldP spid="39" grpId="0"/>
      <p:bldP spid="41" grpId="0"/>
      <p:bldP spid="42" grpId="0"/>
      <p:bldP spid="44" grpId="0"/>
      <p:bldP spid="45" grpId="0"/>
      <p:bldP spid="47" grpId="0"/>
      <p:bldP spid="51" grpId="0"/>
      <p:bldP spid="21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8FE8FD5-1822-4536-ABCF-F971ACCA61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2"/>
          <a:stretch/>
        </p:blipFill>
        <p:spPr>
          <a:xfrm>
            <a:off x="0" y="-35405"/>
            <a:ext cx="9144000" cy="2024225"/>
          </a:xfr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4093F45-EA41-4482-8938-9C7A1F3F579C}"/>
              </a:ext>
            </a:extLst>
          </p:cNvPr>
          <p:cNvSpPr/>
          <p:nvPr/>
        </p:nvSpPr>
        <p:spPr>
          <a:xfrm>
            <a:off x="0" y="-35405"/>
            <a:ext cx="9143998" cy="202422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D1AE2-12C1-4F59-91A8-9F3A1E3F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" y="827341"/>
            <a:ext cx="9144000" cy="941388"/>
          </a:xfrm>
        </p:spPr>
        <p:txBody>
          <a:bodyPr/>
          <a:lstStyle/>
          <a:p>
            <a:r>
              <a:rPr lang="en-GB">
                <a:solidFill>
                  <a:schemeClr val="bg2"/>
                </a:solidFill>
              </a:rPr>
              <a:t>GASPÉ VS D’AUTRES VILLES</a:t>
            </a:r>
            <a:endParaRPr lang="en-ID">
              <a:solidFill>
                <a:schemeClr val="bg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E4095-3E32-43EB-B417-5D9499C4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02602"/>
            <a:ext cx="7886700" cy="482600"/>
          </a:xfrm>
        </p:spPr>
        <p:txBody>
          <a:bodyPr/>
          <a:lstStyle/>
          <a:p>
            <a:r>
              <a:rPr lang="fr-CA" sz="1800" b="1"/>
              <a:t>COMPARAISON</a:t>
            </a:r>
            <a:endParaRPr lang="en-ID" sz="1800" b="1"/>
          </a:p>
          <a:p>
            <a:endParaRPr lang="en-ID" sz="1800" b="1"/>
          </a:p>
          <a:p>
            <a:endParaRPr lang="en-ID"/>
          </a:p>
          <a:p>
            <a:endParaRPr lang="en-ID"/>
          </a:p>
          <a:p>
            <a:endParaRPr lang="en-ID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D7B0E8-D602-4DE5-9605-8C0CB44F75E3}"/>
              </a:ext>
            </a:extLst>
          </p:cNvPr>
          <p:cNvSpPr/>
          <p:nvPr/>
        </p:nvSpPr>
        <p:spPr>
          <a:xfrm>
            <a:off x="4288499" y="655975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61" name="Image 60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5ADF3A3-9075-49A8-A026-4C69CA8F8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  <p:graphicFrame>
        <p:nvGraphicFramePr>
          <p:cNvPr id="34" name="Graphique 33">
            <a:extLst>
              <a:ext uri="{FF2B5EF4-FFF2-40B4-BE49-F238E27FC236}">
                <a16:creationId xmlns:a16="http://schemas.microsoft.com/office/drawing/2014/main" id="{C9D77214-2F88-4064-9280-B338B2EAED4B}"/>
              </a:ext>
            </a:extLst>
          </p:cNvPr>
          <p:cNvGraphicFramePr>
            <a:graphicFrameLocks/>
          </p:cNvGraphicFramePr>
          <p:nvPr/>
        </p:nvGraphicFramePr>
        <p:xfrm>
          <a:off x="-1" y="2030959"/>
          <a:ext cx="9143997" cy="482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7B2B9153-978A-4261-8F5F-DB20566534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9971946"/>
              </p:ext>
            </p:extLst>
          </p:nvPr>
        </p:nvGraphicFramePr>
        <p:xfrm>
          <a:off x="0" y="2030959"/>
          <a:ext cx="8995459" cy="470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260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5" grpId="0"/>
      <p:bldP spid="2" grpId="0" build="p"/>
      <p:bldP spid="57" grpId="0" animBg="1"/>
      <p:bldGraphic spid="1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C328148-3C0D-43A4-B999-8A9688AA97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250"/>
            <a:ext cx="9144000" cy="66675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659124-B480-4D25-83E1-0D960ABC4DF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8A1B77-C4DB-49FC-B30A-B2A6FECA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 POINT SUR LE LOGEMENT</a:t>
            </a:r>
            <a:endParaRPr lang="en-ID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826E122-0F25-4624-8AD0-8203BFD13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D" sz="2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E3B91-E889-4CFC-BA4E-04DF17C4B00C}"/>
              </a:ext>
            </a:extLst>
          </p:cNvPr>
          <p:cNvSpPr/>
          <p:nvPr/>
        </p:nvSpPr>
        <p:spPr>
          <a:xfrm>
            <a:off x="4288500" y="4033354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8" name="Image 7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FF071453-0A04-4D71-8D05-EDC50647B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1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7944F4-B487-4B40-AA95-124D1394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587" y="2192837"/>
            <a:ext cx="7886700" cy="941388"/>
          </a:xfrm>
        </p:spPr>
        <p:txBody>
          <a:bodyPr>
            <a:normAutofit fontScale="90000"/>
          </a:bodyPr>
          <a:lstStyle/>
          <a:p>
            <a:r>
              <a:rPr lang="en-US"/>
              <a:t>Situation du</a:t>
            </a:r>
            <a:br>
              <a:rPr lang="en-US"/>
            </a:br>
            <a:r>
              <a:rPr lang="en-US" err="1"/>
              <a:t>logement</a:t>
            </a:r>
            <a:endParaRPr lang="en-ID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A2BFCF2-49DD-42D6-95AF-87A90CE126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49" y="0"/>
            <a:ext cx="4473592" cy="6797446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58216B5-29D6-4982-9C7B-C661A5C549AE}"/>
              </a:ext>
            </a:extLst>
          </p:cNvPr>
          <p:cNvSpPr/>
          <p:nvPr/>
        </p:nvSpPr>
        <p:spPr>
          <a:xfrm>
            <a:off x="3737" y="2282928"/>
            <a:ext cx="4473592" cy="2304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537FC6B-B804-43BD-B5FF-2EBCCE643328}"/>
              </a:ext>
            </a:extLst>
          </p:cNvPr>
          <p:cNvSpPr/>
          <p:nvPr/>
        </p:nvSpPr>
        <p:spPr>
          <a:xfrm>
            <a:off x="3737" y="-12849"/>
            <a:ext cx="4473592" cy="230581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AB468F-B9AD-4ABB-B8D5-522B973EC3A3}"/>
              </a:ext>
            </a:extLst>
          </p:cNvPr>
          <p:cNvSpPr/>
          <p:nvPr/>
        </p:nvSpPr>
        <p:spPr>
          <a:xfrm>
            <a:off x="3941" y="4571151"/>
            <a:ext cx="4473592" cy="226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49AED-51BC-42CB-94E2-74D0C95E90B9}"/>
              </a:ext>
            </a:extLst>
          </p:cNvPr>
          <p:cNvSpPr txBox="1"/>
          <p:nvPr/>
        </p:nvSpPr>
        <p:spPr>
          <a:xfrm>
            <a:off x="4642172" y="3272390"/>
            <a:ext cx="378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/>
              <a:t>Les </a:t>
            </a:r>
            <a:r>
              <a:rPr lang="en-US" sz="2000" err="1"/>
              <a:t>incitatifs</a:t>
            </a:r>
            <a:r>
              <a:rPr lang="en-US" sz="2000"/>
              <a:t> </a:t>
            </a:r>
            <a:r>
              <a:rPr lang="en-US" sz="2000" err="1"/>
              <a:t>donnent</a:t>
            </a:r>
            <a:r>
              <a:rPr lang="en-US" sz="2000"/>
              <a:t> des </a:t>
            </a:r>
            <a:r>
              <a:rPr lang="en-US" sz="2000" err="1"/>
              <a:t>résultats</a:t>
            </a:r>
            <a:endParaRPr lang="en-US" sz="2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414755-E77D-4936-9D12-4DDDE8BD036D}"/>
              </a:ext>
            </a:extLst>
          </p:cNvPr>
          <p:cNvSpPr txBox="1"/>
          <p:nvPr/>
        </p:nvSpPr>
        <p:spPr>
          <a:xfrm>
            <a:off x="919567" y="940298"/>
            <a:ext cx="3453290" cy="13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350">
                <a:solidFill>
                  <a:schemeClr val="bg2"/>
                </a:solidFill>
              </a:rPr>
              <a:t>Projet de loi privé adopté par Québec au mois de décembre 2019, incitatifs adoptés en janvier 2020.</a:t>
            </a:r>
          </a:p>
          <a:p>
            <a:pPr>
              <a:lnSpc>
                <a:spcPct val="150000"/>
              </a:lnSpc>
            </a:pPr>
            <a:endParaRPr lang="id-ID" sz="1350">
              <a:solidFill>
                <a:schemeClr val="bg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81B301-2F10-4580-AEA8-474AED4CFD2E}"/>
              </a:ext>
            </a:extLst>
          </p:cNvPr>
          <p:cNvSpPr txBox="1"/>
          <p:nvPr/>
        </p:nvSpPr>
        <p:spPr>
          <a:xfrm>
            <a:off x="919567" y="504373"/>
            <a:ext cx="35538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2"/>
                </a:solidFill>
                <a:latin typeface="+mj-lt"/>
              </a:rPr>
              <a:t>Projet de </a:t>
            </a:r>
            <a:r>
              <a:rPr lang="en-US" sz="1500" b="1" dirty="0" err="1">
                <a:solidFill>
                  <a:schemeClr val="bg2"/>
                </a:solidFill>
                <a:latin typeface="+mj-lt"/>
              </a:rPr>
              <a:t>loi</a:t>
            </a:r>
            <a:r>
              <a:rPr lang="en-US" sz="15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500" b="1" dirty="0" err="1">
                <a:solidFill>
                  <a:schemeClr val="bg2"/>
                </a:solidFill>
                <a:latin typeface="+mj-lt"/>
              </a:rPr>
              <a:t>privé</a:t>
            </a:r>
            <a:r>
              <a:rPr lang="en-US" sz="1500" b="1" dirty="0">
                <a:solidFill>
                  <a:schemeClr val="bg2"/>
                </a:solidFill>
                <a:latin typeface="+mj-lt"/>
              </a:rPr>
              <a:t> et </a:t>
            </a:r>
            <a:r>
              <a:rPr lang="en-US" sz="1500" b="1" dirty="0" err="1">
                <a:solidFill>
                  <a:schemeClr val="bg2"/>
                </a:solidFill>
                <a:latin typeface="+mj-lt"/>
              </a:rPr>
              <a:t>incitatifs</a:t>
            </a:r>
            <a:r>
              <a:rPr lang="en-US" sz="15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500" b="1" dirty="0" err="1">
                <a:solidFill>
                  <a:schemeClr val="bg2"/>
                </a:solidFill>
                <a:latin typeface="+mj-lt"/>
              </a:rPr>
              <a:t>adoptés</a:t>
            </a:r>
            <a:endParaRPr lang="en-ID" sz="15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5EFD65-279A-4F67-836B-6FD2115606F2}"/>
              </a:ext>
            </a:extLst>
          </p:cNvPr>
          <p:cNvSpPr txBox="1"/>
          <p:nvPr/>
        </p:nvSpPr>
        <p:spPr>
          <a:xfrm>
            <a:off x="921538" y="3236923"/>
            <a:ext cx="3453290" cy="67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350" dirty="0">
                <a:solidFill>
                  <a:schemeClr val="bg2"/>
                </a:solidFill>
              </a:rPr>
              <a:t>Stimuler la construction d’unités de logements </a:t>
            </a:r>
            <a:r>
              <a:rPr lang="en-GB" sz="1350" dirty="0" err="1">
                <a:solidFill>
                  <a:schemeClr val="bg2"/>
                </a:solidFill>
              </a:rPr>
              <a:t>destinés</a:t>
            </a:r>
            <a:r>
              <a:rPr lang="en-GB" sz="1350" dirty="0">
                <a:solidFill>
                  <a:schemeClr val="bg2"/>
                </a:solidFill>
              </a:rPr>
              <a:t> à la location</a:t>
            </a:r>
            <a:endParaRPr lang="id-ID" sz="1350" dirty="0">
              <a:solidFill>
                <a:schemeClr val="bg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62E8CA-D58C-442E-9997-E11E6A09A163}"/>
              </a:ext>
            </a:extLst>
          </p:cNvPr>
          <p:cNvSpPr txBox="1"/>
          <p:nvPr/>
        </p:nvSpPr>
        <p:spPr>
          <a:xfrm>
            <a:off x="914400" y="2794460"/>
            <a:ext cx="28415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2"/>
                </a:solidFill>
                <a:latin typeface="+mj-lt"/>
              </a:rPr>
              <a:t>Crédit de taxes </a:t>
            </a:r>
            <a:r>
              <a:rPr lang="en-US" sz="1500" b="1" dirty="0" err="1">
                <a:solidFill>
                  <a:schemeClr val="bg2"/>
                </a:solidFill>
                <a:latin typeface="+mj-lt"/>
              </a:rPr>
              <a:t>logements</a:t>
            </a:r>
            <a:r>
              <a:rPr lang="en-US" sz="15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500" b="1" dirty="0" err="1">
                <a:solidFill>
                  <a:schemeClr val="bg2"/>
                </a:solidFill>
                <a:latin typeface="+mj-lt"/>
              </a:rPr>
              <a:t>locatifs</a:t>
            </a:r>
            <a:endParaRPr lang="en-ID" sz="15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ECBB2-8561-4E4A-AC6E-6958951D0B99}"/>
              </a:ext>
            </a:extLst>
          </p:cNvPr>
          <p:cNvSpPr txBox="1"/>
          <p:nvPr/>
        </p:nvSpPr>
        <p:spPr>
          <a:xfrm>
            <a:off x="919567" y="5548611"/>
            <a:ext cx="3453290" cy="68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350" dirty="0">
                <a:solidFill>
                  <a:schemeClr val="bg2"/>
                </a:solidFill>
              </a:rPr>
              <a:t>Documenter le besoin en logements locatifs pour attirer des investisseurs</a:t>
            </a:r>
            <a:endParaRPr lang="id-ID" sz="1350" dirty="0">
              <a:solidFill>
                <a:schemeClr val="bg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7E7041-5B0C-4135-AF19-8D153EFFF7A9}"/>
              </a:ext>
            </a:extLst>
          </p:cNvPr>
          <p:cNvSpPr txBox="1"/>
          <p:nvPr/>
        </p:nvSpPr>
        <p:spPr>
          <a:xfrm>
            <a:off x="901765" y="5189480"/>
            <a:ext cx="34532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2"/>
                </a:solidFill>
                <a:latin typeface="+mj-lt"/>
              </a:rPr>
              <a:t>Étude sur le </a:t>
            </a:r>
            <a:r>
              <a:rPr lang="en-US" sz="1500" b="1" dirty="0" err="1">
                <a:solidFill>
                  <a:schemeClr val="bg2"/>
                </a:solidFill>
                <a:latin typeface="+mj-lt"/>
              </a:rPr>
              <a:t>logement</a:t>
            </a:r>
            <a:r>
              <a:rPr lang="en-US" sz="15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1500" b="1" dirty="0" err="1">
                <a:solidFill>
                  <a:schemeClr val="bg2"/>
                </a:solidFill>
                <a:latin typeface="+mj-lt"/>
              </a:rPr>
              <a:t>locatif</a:t>
            </a:r>
            <a:endParaRPr lang="en-ID" sz="15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7" name="Image 26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82058CA2-1B9B-4D47-8AFC-92ED50EDF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952" y="278197"/>
            <a:ext cx="1156467" cy="603211"/>
          </a:xfrm>
          <a:prstGeom prst="rect">
            <a:avLst/>
          </a:prstGeom>
        </p:spPr>
      </p:pic>
      <p:pic>
        <p:nvPicPr>
          <p:cNvPr id="4" name="Graphique 3" descr="Document contour">
            <a:extLst>
              <a:ext uri="{FF2B5EF4-FFF2-40B4-BE49-F238E27FC236}">
                <a16:creationId xmlns:a16="http://schemas.microsoft.com/office/drawing/2014/main" id="{46265FBE-1FD4-43C0-87B9-5F356D046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635" y="714165"/>
            <a:ext cx="914400" cy="914400"/>
          </a:xfrm>
          <a:prstGeom prst="rect">
            <a:avLst/>
          </a:prstGeom>
        </p:spPr>
      </p:pic>
      <p:pic>
        <p:nvPicPr>
          <p:cNvPr id="7" name="Graphique 6" descr="Bâtiment avec un remplissage uni">
            <a:extLst>
              <a:ext uri="{FF2B5EF4-FFF2-40B4-BE49-F238E27FC236}">
                <a16:creationId xmlns:a16="http://schemas.microsoft.com/office/drawing/2014/main" id="{A69D0C2E-7037-4E08-B0CE-A34B83DEF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7" y="2978588"/>
            <a:ext cx="914400" cy="914400"/>
          </a:xfrm>
          <a:prstGeom prst="rect">
            <a:avLst/>
          </a:prstGeom>
        </p:spPr>
      </p:pic>
      <p:pic>
        <p:nvPicPr>
          <p:cNvPr id="12" name="Graphique 11" descr="Maison avec un remplissage uni">
            <a:extLst>
              <a:ext uri="{FF2B5EF4-FFF2-40B4-BE49-F238E27FC236}">
                <a16:creationId xmlns:a16="http://schemas.microsoft.com/office/drawing/2014/main" id="{CAA6C068-0EF3-4B2B-9983-0219E0B025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51917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7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7" grpId="0" animBg="1"/>
      <p:bldP spid="25" grpId="0" animBg="1"/>
      <p:bldP spid="11" grpId="0"/>
      <p:bldP spid="22" grpId="0"/>
      <p:bldP spid="23" grpId="0"/>
      <p:bldP spid="18" grpId="0"/>
      <p:bldP spid="19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C328148-3C0D-43A4-B999-8A9688AA97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250"/>
            <a:ext cx="9144000" cy="66675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659124-B480-4D25-83E1-0D960ABC4DF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8A1B77-C4DB-49FC-B30A-B2A6FECA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Présentation</a:t>
            </a:r>
            <a:r>
              <a:rPr lang="en-US" dirty="0"/>
              <a:t> du </a:t>
            </a:r>
            <a:br>
              <a:rPr lang="en-US" dirty="0"/>
            </a:br>
            <a:r>
              <a:rPr lang="en-US" dirty="0"/>
              <a:t>budget 2022</a:t>
            </a:r>
            <a:endParaRPr lang="en-ID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826E122-0F25-4624-8AD0-8203BFD13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b="1">
                <a:solidFill>
                  <a:schemeClr val="accent1"/>
                </a:solidFill>
              </a:rPr>
              <a:t>1</a:t>
            </a:r>
            <a:endParaRPr lang="en-ID" sz="2800" b="1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E3B91-E889-4CFC-BA4E-04DF17C4B00C}"/>
              </a:ext>
            </a:extLst>
          </p:cNvPr>
          <p:cNvSpPr/>
          <p:nvPr/>
        </p:nvSpPr>
        <p:spPr>
          <a:xfrm>
            <a:off x="4288500" y="4033354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8" name="Image 7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FF071453-0A04-4D71-8D05-EDC50647B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8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 build="p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aison">
            <a:extLst>
              <a:ext uri="{FF2B5EF4-FFF2-40B4-BE49-F238E27FC236}">
                <a16:creationId xmlns:a16="http://schemas.microsoft.com/office/drawing/2014/main" id="{CCEB40C0-CB3D-41E7-B813-5AB9F8315B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2094" y="1716088"/>
            <a:ext cx="4551838" cy="45518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FA088-44CB-4F03-B353-2ADFC2154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748156"/>
            <a:ext cx="9083040" cy="941388"/>
          </a:xfrm>
        </p:spPr>
        <p:txBody>
          <a:bodyPr>
            <a:noAutofit/>
          </a:bodyPr>
          <a:lstStyle/>
          <a:p>
            <a:r>
              <a:rPr lang="en-GB" sz="3200" dirty="0"/>
              <a:t>CONSTRUCTION DE MAISONS </a:t>
            </a:r>
            <a:br>
              <a:rPr lang="en-GB" sz="3200" dirty="0"/>
            </a:br>
            <a:r>
              <a:rPr lang="en-GB" sz="3200" dirty="0"/>
              <a:t>ET DE LOGEMENTS</a:t>
            </a:r>
            <a:endParaRPr lang="en-ID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78456-BD78-4233-9766-9D4EB57FF4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47821"/>
            <a:ext cx="7886700" cy="325751"/>
          </a:xfrm>
        </p:spPr>
        <p:txBody>
          <a:bodyPr>
            <a:noAutofit/>
          </a:bodyPr>
          <a:lstStyle/>
          <a:p>
            <a:r>
              <a:rPr lang="fr-CA" sz="1800" b="1" dirty="0"/>
              <a:t>LE POINT SUR LE LOGEMENT</a:t>
            </a:r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BC7C0A-6B5A-4292-86DB-26F6F6CB997B}"/>
              </a:ext>
            </a:extLst>
          </p:cNvPr>
          <p:cNvSpPr/>
          <p:nvPr/>
        </p:nvSpPr>
        <p:spPr>
          <a:xfrm>
            <a:off x="3875315" y="1716088"/>
            <a:ext cx="5268686" cy="455183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11A3A00-AAD8-459B-AA31-81BA6F2327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221037"/>
              </p:ext>
            </p:extLst>
          </p:nvPr>
        </p:nvGraphicFramePr>
        <p:xfrm>
          <a:off x="186813" y="1493602"/>
          <a:ext cx="8957187" cy="524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5" name="Image 34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22660D10-DDF7-4DF4-A136-FC5AB3FC6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B8F04E7-6267-4FDA-81EC-F48C32DAC25E}"/>
              </a:ext>
            </a:extLst>
          </p:cNvPr>
          <p:cNvSpPr txBox="1"/>
          <p:nvPr/>
        </p:nvSpPr>
        <p:spPr>
          <a:xfrm>
            <a:off x="1077457" y="4010113"/>
            <a:ext cx="49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71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1B5D1A-56F1-4A75-8378-2FC054089E34}"/>
              </a:ext>
            </a:extLst>
          </p:cNvPr>
          <p:cNvSpPr txBox="1"/>
          <p:nvPr/>
        </p:nvSpPr>
        <p:spPr>
          <a:xfrm>
            <a:off x="1609602" y="3254860"/>
            <a:ext cx="62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103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4A0489E-D165-44E5-98EA-9A3A9C017DE1}"/>
              </a:ext>
            </a:extLst>
          </p:cNvPr>
          <p:cNvSpPr txBox="1"/>
          <p:nvPr/>
        </p:nvSpPr>
        <p:spPr>
          <a:xfrm>
            <a:off x="2253716" y="3660330"/>
            <a:ext cx="49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82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DD464B6-0DDC-4E12-BD1A-531E96D3F3BB}"/>
              </a:ext>
            </a:extLst>
          </p:cNvPr>
          <p:cNvSpPr txBox="1"/>
          <p:nvPr/>
        </p:nvSpPr>
        <p:spPr>
          <a:xfrm>
            <a:off x="2797629" y="3145350"/>
            <a:ext cx="62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105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AEFEE42-08AD-4457-8458-B7ACB305A334}"/>
              </a:ext>
            </a:extLst>
          </p:cNvPr>
          <p:cNvSpPr txBox="1"/>
          <p:nvPr/>
        </p:nvSpPr>
        <p:spPr>
          <a:xfrm>
            <a:off x="4697143" y="3782664"/>
            <a:ext cx="45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79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B4C965A-506F-4B6C-ADD0-4539F685C1F3}"/>
              </a:ext>
            </a:extLst>
          </p:cNvPr>
          <p:cNvSpPr txBox="1"/>
          <p:nvPr/>
        </p:nvSpPr>
        <p:spPr>
          <a:xfrm>
            <a:off x="4039208" y="2910217"/>
            <a:ext cx="62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116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79AF09D-F2E7-491E-941A-752E6C521DEF}"/>
              </a:ext>
            </a:extLst>
          </p:cNvPr>
          <p:cNvSpPr txBox="1"/>
          <p:nvPr/>
        </p:nvSpPr>
        <p:spPr>
          <a:xfrm>
            <a:off x="5288587" y="4592697"/>
            <a:ext cx="45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42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A126060-9642-4FA7-9ED1-4E670D5844C2}"/>
              </a:ext>
            </a:extLst>
          </p:cNvPr>
          <p:cNvSpPr txBox="1"/>
          <p:nvPr/>
        </p:nvSpPr>
        <p:spPr>
          <a:xfrm>
            <a:off x="5902348" y="4223365"/>
            <a:ext cx="45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58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75A2181-5861-44C9-844A-59CAD1EA6DE5}"/>
              </a:ext>
            </a:extLst>
          </p:cNvPr>
          <p:cNvSpPr txBox="1"/>
          <p:nvPr/>
        </p:nvSpPr>
        <p:spPr>
          <a:xfrm>
            <a:off x="6505675" y="4256609"/>
            <a:ext cx="45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51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99B8C32-8BBD-4652-B089-2C478F6D841A}"/>
              </a:ext>
            </a:extLst>
          </p:cNvPr>
          <p:cNvSpPr txBox="1"/>
          <p:nvPr/>
        </p:nvSpPr>
        <p:spPr>
          <a:xfrm>
            <a:off x="7111106" y="3588945"/>
            <a:ext cx="45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89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3EFA374-E378-419A-A248-2A9519AD0E4B}"/>
              </a:ext>
            </a:extLst>
          </p:cNvPr>
          <p:cNvSpPr txBox="1"/>
          <p:nvPr/>
        </p:nvSpPr>
        <p:spPr>
          <a:xfrm>
            <a:off x="7664917" y="1932011"/>
            <a:ext cx="62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161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5C0896-0C24-44A6-AC80-3EA3104076AF}"/>
              </a:ext>
            </a:extLst>
          </p:cNvPr>
          <p:cNvSpPr txBox="1"/>
          <p:nvPr/>
        </p:nvSpPr>
        <p:spPr>
          <a:xfrm>
            <a:off x="3491306" y="4155596"/>
            <a:ext cx="62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accent5"/>
                </a:solidFill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209330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5" grpId="0" uiExpand="1">
        <p:bldSub>
          <a:bldChart bld="series"/>
        </p:bldSub>
      </p:bldGraphic>
      <p:bldP spid="4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aison">
            <a:extLst>
              <a:ext uri="{FF2B5EF4-FFF2-40B4-BE49-F238E27FC236}">
                <a16:creationId xmlns:a16="http://schemas.microsoft.com/office/drawing/2014/main" id="{CCEB40C0-CB3D-41E7-B813-5AB9F8315B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2094" y="1716088"/>
            <a:ext cx="4551838" cy="45518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FA088-44CB-4F03-B353-2ADFC2154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748156"/>
            <a:ext cx="9083040" cy="941388"/>
          </a:xfrm>
        </p:spPr>
        <p:txBody>
          <a:bodyPr>
            <a:noAutofit/>
          </a:bodyPr>
          <a:lstStyle/>
          <a:p>
            <a:r>
              <a:rPr lang="en-GB" sz="3200" dirty="0"/>
              <a:t>Marché de la construction</a:t>
            </a:r>
            <a:endParaRPr lang="en-ID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78456-BD78-4233-9766-9D4EB57FF4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47821"/>
            <a:ext cx="7886700" cy="325751"/>
          </a:xfrm>
        </p:spPr>
        <p:txBody>
          <a:bodyPr>
            <a:noAutofit/>
          </a:bodyPr>
          <a:lstStyle/>
          <a:p>
            <a:r>
              <a:rPr lang="fr-CA" sz="1800" b="1" dirty="0"/>
              <a:t>LE POINT SUR LE LOGEMENT</a:t>
            </a:r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BC7C0A-6B5A-4292-86DB-26F6F6CB997B}"/>
              </a:ext>
            </a:extLst>
          </p:cNvPr>
          <p:cNvSpPr/>
          <p:nvPr/>
        </p:nvSpPr>
        <p:spPr>
          <a:xfrm>
            <a:off x="3875315" y="1716088"/>
            <a:ext cx="5268686" cy="455183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11A3A00-AAD8-459B-AA31-81BA6F2327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56689"/>
              </p:ext>
            </p:extLst>
          </p:nvPr>
        </p:nvGraphicFramePr>
        <p:xfrm>
          <a:off x="186813" y="1493602"/>
          <a:ext cx="8957187" cy="524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5" name="Image 34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22660D10-DDF7-4DF4-A136-FC5AB3FC6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5" grpId="0" uiExpand="1">
        <p:bldSub>
          <a:bldChart bld="series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aison">
            <a:extLst>
              <a:ext uri="{FF2B5EF4-FFF2-40B4-BE49-F238E27FC236}">
                <a16:creationId xmlns:a16="http://schemas.microsoft.com/office/drawing/2014/main" id="{CCEB40C0-CB3D-41E7-B813-5AB9F8315B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2094" y="1716088"/>
            <a:ext cx="4551838" cy="45518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FA088-44CB-4F03-B353-2ADFC2154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748156"/>
            <a:ext cx="9083040" cy="941388"/>
          </a:xfrm>
        </p:spPr>
        <p:txBody>
          <a:bodyPr>
            <a:noAutofit/>
          </a:bodyPr>
          <a:lstStyle/>
          <a:p>
            <a:r>
              <a:rPr lang="en-GB" sz="3200" dirty="0"/>
              <a:t>Marché de la construction</a:t>
            </a:r>
            <a:endParaRPr lang="en-ID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78456-BD78-4233-9766-9D4EB57FF4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47821"/>
            <a:ext cx="7886700" cy="325751"/>
          </a:xfrm>
        </p:spPr>
        <p:txBody>
          <a:bodyPr>
            <a:noAutofit/>
          </a:bodyPr>
          <a:lstStyle/>
          <a:p>
            <a:r>
              <a:rPr lang="fr-CA" sz="1800" b="1" dirty="0"/>
              <a:t>LE POINT SUR LE LOGEMENT</a:t>
            </a:r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BC7C0A-6B5A-4292-86DB-26F6F6CB997B}"/>
              </a:ext>
            </a:extLst>
          </p:cNvPr>
          <p:cNvSpPr/>
          <p:nvPr/>
        </p:nvSpPr>
        <p:spPr>
          <a:xfrm>
            <a:off x="3875315" y="1716088"/>
            <a:ext cx="5268686" cy="455183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pic>
        <p:nvPicPr>
          <p:cNvPr id="35" name="Image 34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22660D10-DDF7-4DF4-A136-FC5AB3FC6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2E59B6-6C39-42D5-BE30-253DCBB60764}"/>
              </a:ext>
            </a:extLst>
          </p:cNvPr>
          <p:cNvSpPr/>
          <p:nvPr/>
        </p:nvSpPr>
        <p:spPr>
          <a:xfrm>
            <a:off x="0" y="2321734"/>
            <a:ext cx="9144000" cy="28801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b="1" dirty="0">
                <a:solidFill>
                  <a:schemeClr val="tx1"/>
                </a:solidFill>
              </a:rPr>
              <a:t>UNE ANNÉE </a:t>
            </a:r>
            <a:r>
              <a:rPr lang="en-ID" sz="1600" b="1" u="sng" dirty="0">
                <a:solidFill>
                  <a:schemeClr val="tx1"/>
                </a:solidFill>
              </a:rPr>
              <a:t>RECORD</a:t>
            </a:r>
            <a:r>
              <a:rPr lang="en-ID" sz="1600" b="1" dirty="0">
                <a:solidFill>
                  <a:schemeClr val="tx1"/>
                </a:solidFill>
              </a:rPr>
              <a:t> AVEC PRÈS DE 240 M$ D’INVESTISSEMENTS (115M$ EN 2006) :</a:t>
            </a:r>
          </a:p>
          <a:p>
            <a:pPr algn="ctr"/>
            <a:endParaRPr lang="en-ID" sz="1600" b="1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ID" sz="1600" b="1" dirty="0">
                <a:solidFill>
                  <a:schemeClr val="tx1"/>
                </a:solidFill>
              </a:rPr>
              <a:t>PROJET D’AGRANDISSEMENT LM WIND POWER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ID" sz="1600" b="1" dirty="0">
                <a:solidFill>
                  <a:schemeClr val="tx1"/>
                </a:solidFill>
              </a:rPr>
              <a:t>MAISON DES AÎNÉ.E.S DE RIVIÈRE-AU-RENARD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ID" sz="1600" b="1" dirty="0">
                <a:solidFill>
                  <a:schemeClr val="tx1"/>
                </a:solidFill>
              </a:rPr>
              <a:t>NOUVEAU CENTRE DE SERVICES DU MTQ DANS LE PARC INDUSTRIEL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ID" sz="1600" b="1" dirty="0">
                <a:solidFill>
                  <a:schemeClr val="tx1"/>
                </a:solidFill>
              </a:rPr>
              <a:t>RÉNOVATION DE L’HÔTEL-DIEU ET DU PAVILLON MGR-ROSS</a:t>
            </a:r>
          </a:p>
          <a:p>
            <a:pPr algn="ctr"/>
            <a:endParaRPr lang="en-ID" sz="1600" b="1" dirty="0">
              <a:solidFill>
                <a:schemeClr val="tx1"/>
              </a:solidFill>
            </a:endParaRPr>
          </a:p>
          <a:p>
            <a:pPr algn="ctr"/>
            <a:r>
              <a:rPr lang="en-ID" sz="1600" b="1" dirty="0">
                <a:solidFill>
                  <a:schemeClr val="tx1"/>
                </a:solidFill>
              </a:rPr>
              <a:t>EN TOUT, CE SONT AUTOUR DE 800 PERMIS DE TOUTES SORTES QUI ONT ÉTÉ DÉLIVRÉS PAR NOTRE SERVICE D’URBANISME.</a:t>
            </a:r>
          </a:p>
          <a:p>
            <a:pPr algn="ctr"/>
            <a:endParaRPr lang="en-ID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aison">
            <a:extLst>
              <a:ext uri="{FF2B5EF4-FFF2-40B4-BE49-F238E27FC236}">
                <a16:creationId xmlns:a16="http://schemas.microsoft.com/office/drawing/2014/main" id="{CCEB40C0-CB3D-41E7-B813-5AB9F8315B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52094" y="1716088"/>
            <a:ext cx="4551838" cy="45518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FA088-44CB-4F03-B353-2ADFC2154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748156"/>
            <a:ext cx="9083040" cy="941388"/>
          </a:xfrm>
        </p:spPr>
        <p:txBody>
          <a:bodyPr>
            <a:noAutofit/>
          </a:bodyPr>
          <a:lstStyle/>
          <a:p>
            <a:r>
              <a:rPr lang="en-GB" sz="3200" dirty="0"/>
              <a:t>ÉTUDE SUR LES BESOINS EN </a:t>
            </a:r>
            <a:br>
              <a:rPr lang="en-GB" sz="3200" dirty="0"/>
            </a:br>
            <a:r>
              <a:rPr lang="en-GB" sz="3200" dirty="0"/>
              <a:t>NOUVEAUX LOGEMENTS</a:t>
            </a:r>
            <a:endParaRPr lang="en-ID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78456-BD78-4233-9766-9D4EB57FF4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47821"/>
            <a:ext cx="7886700" cy="325751"/>
          </a:xfrm>
        </p:spPr>
        <p:txBody>
          <a:bodyPr>
            <a:noAutofit/>
          </a:bodyPr>
          <a:lstStyle/>
          <a:p>
            <a:r>
              <a:rPr lang="fr-CA" sz="1800" b="1" dirty="0"/>
              <a:t>LE POINT SUR LE LOGEMENT</a:t>
            </a:r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  <a:p>
            <a:endParaRPr lang="en-ID" sz="1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BC7C0A-6B5A-4292-86DB-26F6F6CB997B}"/>
              </a:ext>
            </a:extLst>
          </p:cNvPr>
          <p:cNvSpPr/>
          <p:nvPr/>
        </p:nvSpPr>
        <p:spPr>
          <a:xfrm>
            <a:off x="3875315" y="1716088"/>
            <a:ext cx="5268686" cy="455183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pic>
        <p:nvPicPr>
          <p:cNvPr id="35" name="Image 34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22660D10-DDF7-4DF4-A136-FC5AB3FC6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3724AB-0DCB-4BD8-B48C-08E625CD8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" y="1940460"/>
            <a:ext cx="8944824" cy="416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C328148-3C0D-43A4-B999-8A9688AA97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250"/>
            <a:ext cx="9144000" cy="66675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659124-B480-4D25-83E1-0D960ABC4DF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8A1B77-C4DB-49FC-B30A-B2A6FECA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 </a:t>
            </a:r>
            <a:r>
              <a:rPr lang="en-US" dirty="0" err="1"/>
              <a:t>triennal</a:t>
            </a:r>
            <a:r>
              <a:rPr lang="en-US" dirty="0"/>
              <a:t> </a:t>
            </a:r>
            <a:r>
              <a:rPr lang="en-US" dirty="0" err="1"/>
              <a:t>d’immobilisations</a:t>
            </a:r>
            <a:endParaRPr lang="en-ID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826E122-0F25-4624-8AD0-8203BFD13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D" sz="28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E3B91-E889-4CFC-BA4E-04DF17C4B00C}"/>
              </a:ext>
            </a:extLst>
          </p:cNvPr>
          <p:cNvSpPr/>
          <p:nvPr/>
        </p:nvSpPr>
        <p:spPr>
          <a:xfrm>
            <a:off x="4288500" y="4033354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8" name="Image 7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FF071453-0A04-4D71-8D05-EDC50647B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7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B38722-24BB-471D-A43C-4E6A0AFCD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2014-2022</a:t>
            </a:r>
            <a:endParaRPr lang="en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FCC844-67E6-490D-ACFC-2D114BCC12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3700"/>
            <a:ext cx="7886700" cy="381000"/>
          </a:xfrm>
        </p:spPr>
        <p:txBody>
          <a:bodyPr>
            <a:normAutofit/>
          </a:bodyPr>
          <a:lstStyle/>
          <a:p>
            <a:r>
              <a:rPr lang="fr-CA" sz="1800" b="1"/>
              <a:t>LE POINT SUR L’ENDETTEMENT</a:t>
            </a:r>
            <a:endParaRPr lang="en-ID" sz="1800" b="1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74D8AAF-AE08-4A02-8BAC-D3181CDDBD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582976"/>
              </p:ext>
            </p:extLst>
          </p:nvPr>
        </p:nvGraphicFramePr>
        <p:xfrm>
          <a:off x="297042" y="1637458"/>
          <a:ext cx="8698417" cy="334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24BFFBF4-BCD3-4041-979D-530AC1ECD0DF}"/>
              </a:ext>
            </a:extLst>
          </p:cNvPr>
          <p:cNvSpPr/>
          <p:nvPr/>
        </p:nvSpPr>
        <p:spPr>
          <a:xfrm>
            <a:off x="792178" y="5255741"/>
            <a:ext cx="7886700" cy="1275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  <a:p>
            <a:pPr algn="ctr"/>
            <a:endParaRPr lang="en-ID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576878-4058-4CBE-B405-4D7D2028C696}"/>
              </a:ext>
            </a:extLst>
          </p:cNvPr>
          <p:cNvSpPr txBox="1"/>
          <p:nvPr/>
        </p:nvSpPr>
        <p:spPr>
          <a:xfrm>
            <a:off x="4428007" y="5303277"/>
            <a:ext cx="4242434" cy="116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1600" b="1" dirty="0"/>
              <a:t>Il est prévu qu’en 2022, la dette nette représentera 49,9M$, soit 3,63$ par 100$ de richesse foncière uniformisée</a:t>
            </a:r>
            <a:endParaRPr lang="id-ID" sz="16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4A4584-E870-47BB-BDFA-3E4716A48B10}"/>
              </a:ext>
            </a:extLst>
          </p:cNvPr>
          <p:cNvSpPr txBox="1"/>
          <p:nvPr/>
        </p:nvSpPr>
        <p:spPr>
          <a:xfrm>
            <a:off x="1246022" y="5482871"/>
            <a:ext cx="244169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b="1" dirty="0">
                <a:solidFill>
                  <a:schemeClr val="accent3"/>
                </a:solidFill>
              </a:rPr>
              <a:t>$49,9 M$</a:t>
            </a:r>
            <a:endParaRPr lang="id-ID" sz="4050" b="1" dirty="0">
              <a:solidFill>
                <a:schemeClr val="accent3"/>
              </a:solidFill>
            </a:endParaRPr>
          </a:p>
        </p:txBody>
      </p:sp>
      <p:pic>
        <p:nvPicPr>
          <p:cNvPr id="9" name="Image 8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5A2187DA-DB26-4FBE-AFB3-C4A71BB83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Chart bld="series"/>
        </p:bldSub>
      </p:bldGraphic>
      <p:bldP spid="24" grpId="0" animBg="1"/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3616F7E-3115-4082-B21F-6415471583D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70" y="12316"/>
            <a:ext cx="9144000" cy="482345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DF7777-0D34-4640-98C7-FDA4F067C9DD}"/>
              </a:ext>
            </a:extLst>
          </p:cNvPr>
          <p:cNvSpPr/>
          <p:nvPr/>
        </p:nvSpPr>
        <p:spPr>
          <a:xfrm>
            <a:off x="-6470" y="-5342"/>
            <a:ext cx="9144000" cy="6868683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B5D2BA4A-5AD7-45A7-8BFA-FCD1B5E8B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105"/>
            <a:ext cx="7886700" cy="9413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3. FAITS SAILLANTS - PTI</a:t>
            </a:r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18DE7A6-75F9-41D8-BEF1-1A6181585C80}"/>
              </a:ext>
            </a:extLst>
          </p:cNvPr>
          <p:cNvSpPr/>
          <p:nvPr/>
        </p:nvSpPr>
        <p:spPr>
          <a:xfrm>
            <a:off x="4266665" y="1255442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graphicFrame>
        <p:nvGraphicFramePr>
          <p:cNvPr id="7" name="Tableau 3">
            <a:extLst>
              <a:ext uri="{FF2B5EF4-FFF2-40B4-BE49-F238E27FC236}">
                <a16:creationId xmlns:a16="http://schemas.microsoft.com/office/drawing/2014/main" id="{1A1FB631-B254-4BBD-9CFF-E2689709D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539431"/>
              </p:ext>
            </p:extLst>
          </p:nvPr>
        </p:nvGraphicFramePr>
        <p:xfrm>
          <a:off x="135802" y="826349"/>
          <a:ext cx="8899556" cy="1981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1718">
                  <a:extLst>
                    <a:ext uri="{9D8B030D-6E8A-4147-A177-3AD203B41FA5}">
                      <a16:colId xmlns:a16="http://schemas.microsoft.com/office/drawing/2014/main" val="3191459679"/>
                    </a:ext>
                  </a:extLst>
                </a:gridCol>
                <a:gridCol w="2267838">
                  <a:extLst>
                    <a:ext uri="{9D8B030D-6E8A-4147-A177-3AD203B41FA5}">
                      <a16:colId xmlns:a16="http://schemas.microsoft.com/office/drawing/2014/main" val="1164523464"/>
                    </a:ext>
                  </a:extLst>
                </a:gridCol>
              </a:tblGrid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COMPLÉTÉS 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VALEURS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312264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PISTE CYCLABLE DE RIVIÈRE-AU-RENARD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1,2M$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230601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RECONSTRUCTION DU QUAI DE L’ANSE-AU-GRIFFON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2,3M$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195275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Investissements à l’aéroport (piste, hangars, plans et devis aérogare, stationnement, équipements)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18,2M$</a:t>
                      </a:r>
                    </a:p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(2018-2021)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806255"/>
                  </a:ext>
                </a:extLst>
              </a:tr>
            </a:tbl>
          </a:graphicData>
        </a:graphic>
      </p:graphicFrame>
      <p:graphicFrame>
        <p:nvGraphicFramePr>
          <p:cNvPr id="8" name="Tableau 3">
            <a:extLst>
              <a:ext uri="{FF2B5EF4-FFF2-40B4-BE49-F238E27FC236}">
                <a16:creationId xmlns:a16="http://schemas.microsoft.com/office/drawing/2014/main" id="{E533AAE1-AB92-49AB-BAF9-371278CF4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20295"/>
              </p:ext>
            </p:extLst>
          </p:nvPr>
        </p:nvGraphicFramePr>
        <p:xfrm>
          <a:off x="135802" y="2899663"/>
          <a:ext cx="8899556" cy="386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1718">
                  <a:extLst>
                    <a:ext uri="{9D8B030D-6E8A-4147-A177-3AD203B41FA5}">
                      <a16:colId xmlns:a16="http://schemas.microsoft.com/office/drawing/2014/main" val="3191459679"/>
                    </a:ext>
                  </a:extLst>
                </a:gridCol>
                <a:gridCol w="2267838">
                  <a:extLst>
                    <a:ext uri="{9D8B030D-6E8A-4147-A177-3AD203B41FA5}">
                      <a16:colId xmlns:a16="http://schemas.microsoft.com/office/drawing/2014/main" val="1164523464"/>
                    </a:ext>
                  </a:extLst>
                </a:gridCol>
              </a:tblGrid>
              <a:tr h="609295"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À VENIR 2022-2023-2024</a:t>
                      </a:r>
                    </a:p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(SOUS CONDITION D’AIDE FINANCIÈRE)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VALEURS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312264"/>
                  </a:ext>
                </a:extLst>
              </a:tr>
              <a:tr h="453668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Construction du lien routier entre le Parc des Augustines et le Port de Gaspé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21M$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230601"/>
                  </a:ext>
                </a:extLst>
              </a:tr>
              <a:tr h="451630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Réfection du chemin de Pointe-Navarre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3,35M$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195275"/>
                  </a:ext>
                </a:extLst>
              </a:tr>
              <a:tr h="451630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Complexe multisports et aréna de Gaspé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21,25M$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274875"/>
                  </a:ext>
                </a:extLst>
              </a:tr>
              <a:tr h="451630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Capitale des pêches maritimes du Québec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7,9M$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015893"/>
                  </a:ext>
                </a:extLst>
              </a:tr>
              <a:tr h="451630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Mise aux normes aqueduc et égout Rivière-au-Renard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41M$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611071"/>
                  </a:ext>
                </a:extLst>
              </a:tr>
              <a:tr h="451630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Aqueduc Anse-au-Griffon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2,2M$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84782"/>
                  </a:ext>
                </a:extLst>
              </a:tr>
              <a:tr h="451630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Poursuite des investissements à l’aéroport (électricité, aérogare,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>
                          <a:solidFill>
                            <a:schemeClr val="bg1"/>
                          </a:solidFill>
                        </a:rPr>
                        <a:t>10M$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992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56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7" grpId="0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06D4CD5-466C-43BF-9F5B-5B9A22B962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79176" y="-1"/>
            <a:ext cx="12121050" cy="6868595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053261-B746-464B-A046-6534F0B2F943}"/>
              </a:ext>
            </a:extLst>
          </p:cNvPr>
          <p:cNvSpPr/>
          <p:nvPr/>
        </p:nvSpPr>
        <p:spPr>
          <a:xfrm>
            <a:off x="5" y="10594"/>
            <a:ext cx="9144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361B9-BE33-4EB6-BE7A-A009C2E6D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410619"/>
            <a:ext cx="6858000" cy="1198563"/>
          </a:xfrm>
        </p:spPr>
        <p:txBody>
          <a:bodyPr/>
          <a:lstStyle/>
          <a:p>
            <a:r>
              <a:rPr lang="en-GB">
                <a:solidFill>
                  <a:schemeClr val="bg2"/>
                </a:solidFill>
              </a:rPr>
              <a:t>MERCI!</a:t>
            </a:r>
            <a:endParaRPr lang="en-ID">
              <a:solidFill>
                <a:schemeClr val="bg2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55EB915F-2FE5-4C51-A734-5C26BCBCFB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UNE BONNE ET HEUREUSE ANNÉE 2022!</a:t>
            </a:r>
            <a:endParaRPr lang="en-ID" dirty="0">
              <a:solidFill>
                <a:schemeClr val="bg2"/>
              </a:solidFill>
            </a:endParaRPr>
          </a:p>
          <a:p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5AA126-FE5B-45E8-8C80-9E46AC3487D5}"/>
              </a:ext>
            </a:extLst>
          </p:cNvPr>
          <p:cNvSpPr/>
          <p:nvPr/>
        </p:nvSpPr>
        <p:spPr>
          <a:xfrm>
            <a:off x="4257675" y="4105911"/>
            <a:ext cx="628650" cy="342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bg2"/>
              </a:solidFill>
            </a:endParaRPr>
          </a:p>
        </p:txBody>
      </p:sp>
      <p:pic>
        <p:nvPicPr>
          <p:cNvPr id="7" name="Image 6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67097D3D-636D-49D1-8E17-15EBCA3BA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B38722-24BB-471D-A43C-4E6A0AFCD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2012-2022</a:t>
            </a:r>
            <a:endParaRPr lang="en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FCC844-67E6-490D-ACFC-2D114BCC12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93700"/>
            <a:ext cx="7886700" cy="381000"/>
          </a:xfrm>
        </p:spPr>
        <p:txBody>
          <a:bodyPr>
            <a:normAutofit/>
          </a:bodyPr>
          <a:lstStyle/>
          <a:p>
            <a:r>
              <a:rPr lang="fr-CA" sz="1800" b="1"/>
              <a:t>ÉVOLUTION DU BUDGET AU FIL DU TEMPS</a:t>
            </a:r>
            <a:endParaRPr lang="en-ID" sz="1800" b="1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74D8AAF-AE08-4A02-8BAC-D3181CDDBD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0100916"/>
              </p:ext>
            </p:extLst>
          </p:nvPr>
        </p:nvGraphicFramePr>
        <p:xfrm>
          <a:off x="272549" y="2000250"/>
          <a:ext cx="5309343" cy="430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24BFFBF4-BCD3-4041-979D-530AC1ECD0DF}"/>
              </a:ext>
            </a:extLst>
          </p:cNvPr>
          <p:cNvSpPr/>
          <p:nvPr/>
        </p:nvSpPr>
        <p:spPr>
          <a:xfrm>
            <a:off x="5606385" y="2000249"/>
            <a:ext cx="3120118" cy="43052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  <a:p>
            <a:pPr algn="ctr"/>
            <a:endParaRPr lang="en-ID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576878-4058-4CBE-B405-4D7D2028C696}"/>
              </a:ext>
            </a:extLst>
          </p:cNvPr>
          <p:cNvSpPr txBox="1"/>
          <p:nvPr/>
        </p:nvSpPr>
        <p:spPr>
          <a:xfrm>
            <a:off x="5798519" y="3790108"/>
            <a:ext cx="2644442" cy="18996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1600" b="1" dirty="0"/>
              <a:t>Le budget 2022 représente une hausse de 4,72% comparativement au budget de 2021.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0CE45A-D7C5-4828-9F68-2A3B064B8EA3}"/>
              </a:ext>
            </a:extLst>
          </p:cNvPr>
          <p:cNvSpPr txBox="1"/>
          <p:nvPr/>
        </p:nvSpPr>
        <p:spPr>
          <a:xfrm>
            <a:off x="5989472" y="2617931"/>
            <a:ext cx="1659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b="1" dirty="0">
                <a:latin typeface="+mj-lt"/>
              </a:rPr>
              <a:t>BUDGET 2022</a:t>
            </a:r>
            <a:endParaRPr lang="id-ID" sz="1600" b="1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4A4584-E870-47BB-BDFA-3E4716A48B10}"/>
              </a:ext>
            </a:extLst>
          </p:cNvPr>
          <p:cNvSpPr txBox="1"/>
          <p:nvPr/>
        </p:nvSpPr>
        <p:spPr>
          <a:xfrm>
            <a:off x="5989472" y="3074527"/>
            <a:ext cx="2441694" cy="71558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050" b="1" dirty="0">
                <a:solidFill>
                  <a:schemeClr val="accent3"/>
                </a:solidFill>
              </a:rPr>
              <a:t>$29,2 M$</a:t>
            </a:r>
            <a:endParaRPr lang="id-ID" sz="4050" b="1" dirty="0">
              <a:solidFill>
                <a:schemeClr val="accent3"/>
              </a:solidFill>
            </a:endParaRPr>
          </a:p>
        </p:txBody>
      </p:sp>
      <p:pic>
        <p:nvPicPr>
          <p:cNvPr id="9" name="Image 8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5A2187DA-DB26-4FBE-AFB3-C4A71BB83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3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Chart bld="series"/>
        </p:bldSub>
      </p:bldGraphic>
      <p:bldP spid="24" grpId="0" animBg="1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C6B77E-B17E-46AB-852B-7BE9AC55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742" y="918491"/>
            <a:ext cx="4962010" cy="941388"/>
          </a:xfrm>
        </p:spPr>
        <p:txBody>
          <a:bodyPr>
            <a:normAutofit fontScale="90000"/>
          </a:bodyPr>
          <a:lstStyle/>
          <a:p>
            <a:r>
              <a:rPr lang="en-US" err="1"/>
              <a:t>Dépenses</a:t>
            </a:r>
            <a:r>
              <a:rPr lang="en-US"/>
              <a:t> </a:t>
            </a:r>
            <a:r>
              <a:rPr lang="en-US" err="1"/>
              <a:t>incompressibles</a:t>
            </a:r>
            <a:endParaRPr lang="en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20530F-EC5D-42A2-AE51-8D544E2CB9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29742" y="183606"/>
            <a:ext cx="7886700" cy="341911"/>
          </a:xfrm>
        </p:spPr>
        <p:txBody>
          <a:bodyPr>
            <a:normAutofit/>
          </a:bodyPr>
          <a:lstStyle/>
          <a:p>
            <a:r>
              <a:rPr lang="fr-CA" sz="1800" b="1" dirty="0"/>
              <a:t>Sur un </a:t>
            </a:r>
            <a:r>
              <a:rPr lang="en-ID" sz="1800" b="1" dirty="0"/>
              <a:t>budget de plus de 29M$ </a:t>
            </a:r>
          </a:p>
          <a:p>
            <a:endParaRPr lang="en-ID" dirty="0"/>
          </a:p>
        </p:txBody>
      </p:sp>
      <p:sp>
        <p:nvSpPr>
          <p:cNvPr id="15" name="Freeform: Shape 7">
            <a:extLst>
              <a:ext uri="{FF2B5EF4-FFF2-40B4-BE49-F238E27FC236}">
                <a16:creationId xmlns:a16="http://schemas.microsoft.com/office/drawing/2014/main" id="{CB8C9BD0-8325-4430-95DF-9F655C530579}"/>
              </a:ext>
            </a:extLst>
          </p:cNvPr>
          <p:cNvSpPr/>
          <p:nvPr/>
        </p:nvSpPr>
        <p:spPr bwMode="auto">
          <a:xfrm>
            <a:off x="4105841" y="2098423"/>
            <a:ext cx="3230229" cy="121278"/>
          </a:xfrm>
          <a:custGeom>
            <a:avLst/>
            <a:gdLst>
              <a:gd name="connsiteX0" fmla="*/ 81752 w 4703663"/>
              <a:gd name="connsiteY0" fmla="*/ 0 h 172323"/>
              <a:gd name="connsiteX1" fmla="*/ 1370412 w 4703663"/>
              <a:gd name="connsiteY1" fmla="*/ 0 h 172323"/>
              <a:gd name="connsiteX2" fmla="*/ 2044591 w 4703663"/>
              <a:gd name="connsiteY2" fmla="*/ 0 h 172323"/>
              <a:gd name="connsiteX3" fmla="*/ 2151085 w 4703663"/>
              <a:gd name="connsiteY3" fmla="*/ 0 h 172323"/>
              <a:gd name="connsiteX4" fmla="*/ 2552579 w 4703663"/>
              <a:gd name="connsiteY4" fmla="*/ 0 h 172323"/>
              <a:gd name="connsiteX5" fmla="*/ 2659073 w 4703663"/>
              <a:gd name="connsiteY5" fmla="*/ 0 h 172323"/>
              <a:gd name="connsiteX6" fmla="*/ 3333251 w 4703663"/>
              <a:gd name="connsiteY6" fmla="*/ 0 h 172323"/>
              <a:gd name="connsiteX7" fmla="*/ 4621912 w 4703663"/>
              <a:gd name="connsiteY7" fmla="*/ 0 h 172323"/>
              <a:gd name="connsiteX8" fmla="*/ 4703663 w 4703663"/>
              <a:gd name="connsiteY8" fmla="*/ 83833 h 172323"/>
              <a:gd name="connsiteX9" fmla="*/ 4621912 w 4703663"/>
              <a:gd name="connsiteY9" fmla="*/ 172323 h 172323"/>
              <a:gd name="connsiteX10" fmla="*/ 3333251 w 4703663"/>
              <a:gd name="connsiteY10" fmla="*/ 172323 h 172323"/>
              <a:gd name="connsiteX11" fmla="*/ 2659073 w 4703663"/>
              <a:gd name="connsiteY11" fmla="*/ 172323 h 172323"/>
              <a:gd name="connsiteX12" fmla="*/ 2552579 w 4703663"/>
              <a:gd name="connsiteY12" fmla="*/ 172323 h 172323"/>
              <a:gd name="connsiteX13" fmla="*/ 2151085 w 4703663"/>
              <a:gd name="connsiteY13" fmla="*/ 172323 h 172323"/>
              <a:gd name="connsiteX14" fmla="*/ 2044591 w 4703663"/>
              <a:gd name="connsiteY14" fmla="*/ 172323 h 172323"/>
              <a:gd name="connsiteX15" fmla="*/ 1370412 w 4703663"/>
              <a:gd name="connsiteY15" fmla="*/ 172323 h 172323"/>
              <a:gd name="connsiteX16" fmla="*/ 81752 w 4703663"/>
              <a:gd name="connsiteY16" fmla="*/ 172323 h 172323"/>
              <a:gd name="connsiteX17" fmla="*/ 0 w 4703663"/>
              <a:gd name="connsiteY17" fmla="*/ 83833 h 172323"/>
              <a:gd name="connsiteX18" fmla="*/ 81752 w 4703663"/>
              <a:gd name="connsiteY18" fmla="*/ 0 h 17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03663" h="172323">
                <a:moveTo>
                  <a:pt x="81752" y="0"/>
                </a:moveTo>
                <a:cubicBezTo>
                  <a:pt x="268920" y="0"/>
                  <a:pt x="819666" y="0"/>
                  <a:pt x="1370412" y="0"/>
                </a:cubicBezTo>
                <a:lnTo>
                  <a:pt x="2044591" y="0"/>
                </a:lnTo>
                <a:lnTo>
                  <a:pt x="2151085" y="0"/>
                </a:lnTo>
                <a:lnTo>
                  <a:pt x="2552579" y="0"/>
                </a:lnTo>
                <a:lnTo>
                  <a:pt x="2659073" y="0"/>
                </a:lnTo>
                <a:lnTo>
                  <a:pt x="3333251" y="0"/>
                </a:lnTo>
                <a:cubicBezTo>
                  <a:pt x="3883998" y="0"/>
                  <a:pt x="4434744" y="0"/>
                  <a:pt x="4621912" y="0"/>
                </a:cubicBezTo>
                <a:cubicBezTo>
                  <a:pt x="4664939" y="0"/>
                  <a:pt x="4703663" y="37259"/>
                  <a:pt x="4703663" y="83833"/>
                </a:cubicBezTo>
                <a:cubicBezTo>
                  <a:pt x="4703663" y="135064"/>
                  <a:pt x="4664939" y="172323"/>
                  <a:pt x="4621912" y="172323"/>
                </a:cubicBezTo>
                <a:cubicBezTo>
                  <a:pt x="4434744" y="172323"/>
                  <a:pt x="3883998" y="172323"/>
                  <a:pt x="3333251" y="172323"/>
                </a:cubicBezTo>
                <a:lnTo>
                  <a:pt x="2659073" y="172323"/>
                </a:lnTo>
                <a:lnTo>
                  <a:pt x="2552579" y="172323"/>
                </a:lnTo>
                <a:lnTo>
                  <a:pt x="2151085" y="172323"/>
                </a:lnTo>
                <a:lnTo>
                  <a:pt x="2044591" y="172323"/>
                </a:lnTo>
                <a:lnTo>
                  <a:pt x="1370412" y="172323"/>
                </a:lnTo>
                <a:cubicBezTo>
                  <a:pt x="819666" y="172323"/>
                  <a:pt x="268920" y="172323"/>
                  <a:pt x="81752" y="172323"/>
                </a:cubicBezTo>
                <a:cubicBezTo>
                  <a:pt x="38725" y="172323"/>
                  <a:pt x="0" y="135064"/>
                  <a:pt x="0" y="83833"/>
                </a:cubicBezTo>
                <a:cubicBezTo>
                  <a:pt x="0" y="37259"/>
                  <a:pt x="38725" y="0"/>
                  <a:pt x="81752" y="0"/>
                </a:cubicBezTo>
                <a:close/>
              </a:path>
            </a:pathLst>
          </a:cu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FAB5A891-4E13-412B-9817-FD147BF02092}"/>
              </a:ext>
            </a:extLst>
          </p:cNvPr>
          <p:cNvGrpSpPr/>
          <p:nvPr/>
        </p:nvGrpSpPr>
        <p:grpSpPr>
          <a:xfrm>
            <a:off x="4105841" y="2098423"/>
            <a:ext cx="2812146" cy="122270"/>
            <a:chOff x="5718414" y="4490490"/>
            <a:chExt cx="4092980" cy="172323"/>
          </a:xfrm>
          <a:solidFill>
            <a:schemeClr val="accent1"/>
          </a:solidFill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C9BE42F5-C6A1-41FC-AAB3-23FDA8B82EED}"/>
                </a:ext>
              </a:extLst>
            </p:cNvPr>
            <p:cNvSpPr/>
            <p:nvPr/>
          </p:nvSpPr>
          <p:spPr bwMode="auto">
            <a:xfrm>
              <a:off x="5718414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ECC105B0-6569-4B9D-B0CD-AC0EAD524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8517" y="4490490"/>
              <a:ext cx="3816000" cy="1723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386B23A-76DD-448B-B101-7A236720C290}"/>
                </a:ext>
              </a:extLst>
            </p:cNvPr>
            <p:cNvSpPr/>
            <p:nvPr/>
          </p:nvSpPr>
          <p:spPr bwMode="auto">
            <a:xfrm flipH="1">
              <a:off x="9669909" y="4490490"/>
              <a:ext cx="141485" cy="172323"/>
            </a:xfrm>
            <a:custGeom>
              <a:avLst/>
              <a:gdLst>
                <a:gd name="T0" fmla="*/ 33 w 33"/>
                <a:gd name="T1" fmla="*/ 0 h 37"/>
                <a:gd name="T2" fmla="*/ 19 w 33"/>
                <a:gd name="T3" fmla="*/ 0 h 37"/>
                <a:gd name="T4" fmla="*/ 0 w 33"/>
                <a:gd name="T5" fmla="*/ 18 h 37"/>
                <a:gd name="T6" fmla="*/ 19 w 33"/>
                <a:gd name="T7" fmla="*/ 37 h 37"/>
                <a:gd name="T8" fmla="*/ 33 w 33"/>
                <a:gd name="T9" fmla="*/ 37 h 37"/>
                <a:gd name="T10" fmla="*/ 33 w 33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7">
                  <a:moveTo>
                    <a:pt x="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33" y="37"/>
                    <a:pt x="33" y="37"/>
                    <a:pt x="33" y="37"/>
                  </a:cubicBez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1" name="TextBox 23">
            <a:extLst>
              <a:ext uri="{FF2B5EF4-FFF2-40B4-BE49-F238E27FC236}">
                <a16:creationId xmlns:a16="http://schemas.microsoft.com/office/drawing/2014/main" id="{7997E2D8-54DB-477B-ADBB-FAD46D1E8DE4}"/>
              </a:ext>
            </a:extLst>
          </p:cNvPr>
          <p:cNvSpPr txBox="1"/>
          <p:nvPr/>
        </p:nvSpPr>
        <p:spPr>
          <a:xfrm>
            <a:off x="7602392" y="1954712"/>
            <a:ext cx="797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8</a:t>
            </a:r>
            <a:r>
              <a:rPr lang="id-ID" sz="2000" b="1">
                <a:solidFill>
                  <a:schemeClr val="accent1"/>
                </a:solidFill>
                <a:latin typeface="+mj-lt"/>
                <a:cs typeface="Raavi" panose="02000500000000000000" pitchFamily="2"/>
              </a:rPr>
              <a:t>0%</a:t>
            </a:r>
            <a:endParaRPr lang="en-US" sz="2000" b="1">
              <a:solidFill>
                <a:schemeClr val="accent1"/>
              </a:solidFill>
              <a:latin typeface="+mj-lt"/>
              <a:cs typeface="Raavi" panose="02000500000000000000" pitchFamily="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1343AF0-89D2-4001-87A3-4FCE805FE36A}"/>
              </a:ext>
            </a:extLst>
          </p:cNvPr>
          <p:cNvSpPr/>
          <p:nvPr/>
        </p:nvSpPr>
        <p:spPr>
          <a:xfrm>
            <a:off x="3788122" y="2252853"/>
            <a:ext cx="5207337" cy="42934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Contribution à la Sûreté du Québec;</a:t>
            </a:r>
            <a:endParaRPr lang="fr-FR" sz="1300" dirty="0">
              <a:latin typeface="Sitka Small"/>
            </a:endParaRP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Contrats de déneigement en sous-traitance;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Quote-part à la MRC;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Contrat pour assurances générales;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Contrat pour le transport et le traitement des boues de fosses septiques;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Quote-part au centre de tri, contrat enlèvement des gros rebuts, etc.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Contrat pour la gestion de l’usine de traitement des eaux usées;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Contrat pour la cueillette des matières résiduelles;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Redevances à l’enfouissement pour les matières résiduelles;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Contribution au déficit d’opération de l’OMHG (logements sociaux);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Contribution au CRSBP pour les bibliothèques;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Frais d’électricité pour l’ensemble des bâtiments de la ville;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Investissements à long terme (dette, capital et intérêts);</a:t>
            </a:r>
          </a:p>
          <a:p>
            <a:pPr marL="285750" indent="-285750" algn="just">
              <a:spcBef>
                <a:spcPct val="0"/>
              </a:spcBef>
              <a:buFont typeface="Arial"/>
              <a:buChar char="•"/>
              <a:defRPr/>
            </a:pPr>
            <a:r>
              <a:rPr lang="fr-CA" altLang="fr-FR" sz="1300" b="1" dirty="0">
                <a:latin typeface="Sitka Small"/>
                <a:ea typeface="Open Sans"/>
                <a:cs typeface="Open Sans"/>
              </a:rPr>
              <a:t>Etc.</a:t>
            </a:r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660D583C-D469-4033-B07D-D8266C59356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3577319" cy="6858000"/>
          </a:xfrm>
        </p:spPr>
      </p:pic>
      <p:pic>
        <p:nvPicPr>
          <p:cNvPr id="35" name="Image 34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2F89D89F-20CA-4F83-A367-3F4852A4D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18888"/>
            <a:ext cx="1156467" cy="6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8FE8FD5-1822-4536-ABCF-F971ACCA61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2"/>
          <a:stretch/>
        </p:blipFill>
        <p:spPr>
          <a:xfrm>
            <a:off x="0" y="-35405"/>
            <a:ext cx="9144000" cy="2237934"/>
          </a:xfr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4093F45-EA41-4482-8938-9C7A1F3F579C}"/>
              </a:ext>
            </a:extLst>
          </p:cNvPr>
          <p:cNvSpPr/>
          <p:nvPr/>
        </p:nvSpPr>
        <p:spPr>
          <a:xfrm>
            <a:off x="0" y="-35405"/>
            <a:ext cx="9143998" cy="2237934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D1AE2-12C1-4F59-91A8-9F3A1E3F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8449"/>
            <a:ext cx="7886700" cy="941388"/>
          </a:xfrm>
        </p:spPr>
        <p:txBody>
          <a:bodyPr/>
          <a:lstStyle/>
          <a:p>
            <a:r>
              <a:rPr lang="en-GB" err="1">
                <a:solidFill>
                  <a:schemeClr val="bg2"/>
                </a:solidFill>
              </a:rPr>
              <a:t>Répartition</a:t>
            </a:r>
            <a:r>
              <a:rPr lang="en-GB">
                <a:solidFill>
                  <a:schemeClr val="bg2"/>
                </a:solidFill>
              </a:rPr>
              <a:t> </a:t>
            </a:r>
            <a:r>
              <a:rPr lang="en-GB" err="1">
                <a:solidFill>
                  <a:schemeClr val="bg2"/>
                </a:solidFill>
              </a:rPr>
              <a:t>sommaire</a:t>
            </a:r>
            <a:r>
              <a:rPr lang="en-GB">
                <a:solidFill>
                  <a:schemeClr val="bg2"/>
                </a:solidFill>
              </a:rPr>
              <a:t> des </a:t>
            </a:r>
            <a:r>
              <a:rPr lang="en-GB" err="1">
                <a:solidFill>
                  <a:schemeClr val="bg2"/>
                </a:solidFill>
              </a:rPr>
              <a:t>dépenses</a:t>
            </a:r>
            <a:endParaRPr lang="en-ID">
              <a:solidFill>
                <a:schemeClr val="bg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E4095-3E32-43EB-B417-5D9499C4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sz="1800" b="1"/>
              <a:t>Par objet</a:t>
            </a:r>
            <a:endParaRPr lang="en-ID" sz="1800" b="1"/>
          </a:p>
          <a:p>
            <a:endParaRPr lang="en-ID" sz="1800" b="1"/>
          </a:p>
          <a:p>
            <a:endParaRPr lang="en-ID"/>
          </a:p>
          <a:p>
            <a:endParaRPr lang="en-ID"/>
          </a:p>
          <a:p>
            <a:endParaRPr lang="en-ID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D7B0E8-D602-4DE5-9605-8C0CB44F75E3}"/>
              </a:ext>
            </a:extLst>
          </p:cNvPr>
          <p:cNvSpPr/>
          <p:nvPr/>
        </p:nvSpPr>
        <p:spPr>
          <a:xfrm>
            <a:off x="4288500" y="888346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61" name="Image 60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5ADF3A3-9075-49A8-A026-4C69CA8F8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204613"/>
            <a:ext cx="1156467" cy="603211"/>
          </a:xfrm>
          <a:prstGeom prst="rect">
            <a:avLst/>
          </a:prstGeom>
        </p:spPr>
      </p:pic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E94868D8-E769-4DE3-BC7F-7D9223A780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831135"/>
              </p:ext>
            </p:extLst>
          </p:nvPr>
        </p:nvGraphicFramePr>
        <p:xfrm>
          <a:off x="158044" y="2202528"/>
          <a:ext cx="8985954" cy="455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772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5" grpId="0"/>
      <p:bldP spid="2" grpId="0" build="p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8FE8FD5-1822-4536-ABCF-F971ACCA61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2"/>
          <a:stretch/>
        </p:blipFill>
        <p:spPr>
          <a:xfrm>
            <a:off x="0" y="-35405"/>
            <a:ext cx="9144000" cy="2024225"/>
          </a:xfr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4093F45-EA41-4482-8938-9C7A1F3F579C}"/>
              </a:ext>
            </a:extLst>
          </p:cNvPr>
          <p:cNvSpPr/>
          <p:nvPr/>
        </p:nvSpPr>
        <p:spPr>
          <a:xfrm>
            <a:off x="0" y="-35405"/>
            <a:ext cx="9143998" cy="202422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D1AE2-12C1-4F59-91A8-9F3A1E3F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7341"/>
            <a:ext cx="7886700" cy="941388"/>
          </a:xfrm>
        </p:spPr>
        <p:txBody>
          <a:bodyPr/>
          <a:lstStyle/>
          <a:p>
            <a:r>
              <a:rPr lang="en-GB" dirty="0" err="1">
                <a:solidFill>
                  <a:schemeClr val="bg2"/>
                </a:solidFill>
              </a:rPr>
              <a:t>Évolution</a:t>
            </a:r>
            <a:r>
              <a:rPr lang="en-GB" dirty="0">
                <a:solidFill>
                  <a:schemeClr val="bg2"/>
                </a:solidFill>
              </a:rPr>
              <a:t> des </a:t>
            </a:r>
            <a:r>
              <a:rPr lang="en-GB" dirty="0" err="1">
                <a:solidFill>
                  <a:schemeClr val="bg2"/>
                </a:solidFill>
              </a:rPr>
              <a:t>dépenses</a:t>
            </a:r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E4095-3E32-43EB-B417-5D9499C4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02602"/>
            <a:ext cx="7886700" cy="482600"/>
          </a:xfrm>
        </p:spPr>
        <p:txBody>
          <a:bodyPr/>
          <a:lstStyle/>
          <a:p>
            <a:r>
              <a:rPr lang="fr-CA" sz="1800" b="1" dirty="0"/>
              <a:t>Par objet</a:t>
            </a:r>
            <a:endParaRPr lang="en-ID" sz="1800" b="1" dirty="0"/>
          </a:p>
          <a:p>
            <a:endParaRPr lang="en-ID" sz="1800" b="1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D7B0E8-D602-4DE5-9605-8C0CB44F75E3}"/>
              </a:ext>
            </a:extLst>
          </p:cNvPr>
          <p:cNvSpPr/>
          <p:nvPr/>
        </p:nvSpPr>
        <p:spPr>
          <a:xfrm>
            <a:off x="4288499" y="655975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61" name="Image 60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5ADF3A3-9075-49A8-A026-4C69CA8F8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76038"/>
            <a:ext cx="1156467" cy="603211"/>
          </a:xfrm>
          <a:prstGeom prst="rect">
            <a:avLst/>
          </a:prstGeom>
        </p:spPr>
      </p:pic>
      <p:graphicFrame>
        <p:nvGraphicFramePr>
          <p:cNvPr id="34" name="Graphique 33">
            <a:extLst>
              <a:ext uri="{FF2B5EF4-FFF2-40B4-BE49-F238E27FC236}">
                <a16:creationId xmlns:a16="http://schemas.microsoft.com/office/drawing/2014/main" id="{C9D77214-2F88-4064-9280-B338B2EAED4B}"/>
              </a:ext>
            </a:extLst>
          </p:cNvPr>
          <p:cNvGraphicFramePr>
            <a:graphicFrameLocks/>
          </p:cNvGraphicFramePr>
          <p:nvPr/>
        </p:nvGraphicFramePr>
        <p:xfrm>
          <a:off x="-1" y="2030959"/>
          <a:ext cx="9143997" cy="482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6DFB003-06FC-4C12-B83A-7FF7963B66C1}"/>
              </a:ext>
            </a:extLst>
          </p:cNvPr>
          <p:cNvGraphicFramePr>
            <a:graphicFrameLocks/>
          </p:cNvGraphicFramePr>
          <p:nvPr/>
        </p:nvGraphicFramePr>
        <p:xfrm>
          <a:off x="-4" y="2092377"/>
          <a:ext cx="9144000" cy="482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43E5592E-7325-475B-BE48-D51DE09CA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362615"/>
              </p:ext>
            </p:extLst>
          </p:nvPr>
        </p:nvGraphicFramePr>
        <p:xfrm>
          <a:off x="628650" y="1988820"/>
          <a:ext cx="8095422" cy="4752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0858">
                  <a:extLst>
                    <a:ext uri="{9D8B030D-6E8A-4147-A177-3AD203B41FA5}">
                      <a16:colId xmlns:a16="http://schemas.microsoft.com/office/drawing/2014/main" val="2201235537"/>
                    </a:ext>
                  </a:extLst>
                </a:gridCol>
                <a:gridCol w="1421471">
                  <a:extLst>
                    <a:ext uri="{9D8B030D-6E8A-4147-A177-3AD203B41FA5}">
                      <a16:colId xmlns:a16="http://schemas.microsoft.com/office/drawing/2014/main" val="1979082774"/>
                    </a:ext>
                  </a:extLst>
                </a:gridCol>
                <a:gridCol w="1356858">
                  <a:extLst>
                    <a:ext uri="{9D8B030D-6E8A-4147-A177-3AD203B41FA5}">
                      <a16:colId xmlns:a16="http://schemas.microsoft.com/office/drawing/2014/main" val="2439388892"/>
                    </a:ext>
                  </a:extLst>
                </a:gridCol>
                <a:gridCol w="1396235">
                  <a:extLst>
                    <a:ext uri="{9D8B030D-6E8A-4147-A177-3AD203B41FA5}">
                      <a16:colId xmlns:a16="http://schemas.microsoft.com/office/drawing/2014/main" val="1452174024"/>
                    </a:ext>
                  </a:extLst>
                </a:gridCol>
              </a:tblGrid>
              <a:tr h="328020">
                <a:tc>
                  <a:txBody>
                    <a:bodyPr/>
                    <a:lstStyle/>
                    <a:p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Objet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Écart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451817"/>
                  </a:ext>
                </a:extLst>
              </a:tr>
              <a:tr h="405522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Rémunération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7 165 570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7 379 307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2,98%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3459190739"/>
                  </a:ext>
                </a:extLst>
              </a:tr>
              <a:tr h="33257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Cotisations de l'employeur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1 693 096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1 769 404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4,51%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4166841717"/>
                  </a:ext>
                </a:extLst>
              </a:tr>
              <a:tr h="33257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Transport et communication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388 525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387 850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-0,17%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3813972051"/>
                  </a:ext>
                </a:extLst>
              </a:tr>
              <a:tr h="33257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Services professionnels, techniques et autres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8 354 288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8 921 713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6,79%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3305200172"/>
                  </a:ext>
                </a:extLst>
              </a:tr>
              <a:tr h="33257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Location, entretien et réparation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735 846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777 967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5,72%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4277170257"/>
                  </a:ext>
                </a:extLst>
              </a:tr>
              <a:tr h="33257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Biens non durables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3 544 736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3 755 597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5,95%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3286895193"/>
                  </a:ext>
                </a:extLst>
              </a:tr>
              <a:tr h="33257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Affectations et réserves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(1 814 262)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(1 765 402)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-2,69%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2327985949"/>
                  </a:ext>
                </a:extLst>
              </a:tr>
              <a:tr h="390809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Remboursement de la dette et fonds de roulement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4 069 160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4 306 580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5,83%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3905853980"/>
                  </a:ext>
                </a:extLst>
              </a:tr>
              <a:tr h="33257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Frais de financement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1 549 814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1 401 047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-9,60%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881999550"/>
                  </a:ext>
                </a:extLst>
              </a:tr>
              <a:tr h="390809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Contribution à des organismes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893 078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928 942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4,02%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2129339851"/>
                  </a:ext>
                </a:extLst>
              </a:tr>
              <a:tr h="390809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Réserves de quartier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172 000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159 000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-7,56%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1506113761"/>
                  </a:ext>
                </a:extLst>
              </a:tr>
              <a:tr h="33257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Autres objets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1 135 770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1 182 171 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4,09%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4120982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33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5" grpId="0"/>
      <p:bldP spid="2" grpId="0" build="p"/>
      <p:bldP spid="57" grpId="0" animBg="1"/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8FE8FD5-1822-4536-ABCF-F971ACCA61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2"/>
          <a:stretch/>
        </p:blipFill>
        <p:spPr>
          <a:xfrm>
            <a:off x="0" y="-35405"/>
            <a:ext cx="9144000" cy="2024225"/>
          </a:xfr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4093F45-EA41-4482-8938-9C7A1F3F579C}"/>
              </a:ext>
            </a:extLst>
          </p:cNvPr>
          <p:cNvSpPr/>
          <p:nvPr/>
        </p:nvSpPr>
        <p:spPr>
          <a:xfrm>
            <a:off x="0" y="-35405"/>
            <a:ext cx="9143998" cy="202422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D1AE2-12C1-4F59-91A8-9F3A1E3F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7341"/>
            <a:ext cx="7886700" cy="941388"/>
          </a:xfrm>
        </p:spPr>
        <p:txBody>
          <a:bodyPr/>
          <a:lstStyle/>
          <a:p>
            <a:r>
              <a:rPr lang="en-GB" dirty="0" err="1">
                <a:solidFill>
                  <a:schemeClr val="bg2"/>
                </a:solidFill>
              </a:rPr>
              <a:t>Répartition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sommaire</a:t>
            </a:r>
            <a:r>
              <a:rPr lang="en-GB" dirty="0">
                <a:solidFill>
                  <a:schemeClr val="bg2"/>
                </a:solidFill>
              </a:rPr>
              <a:t> des </a:t>
            </a:r>
            <a:r>
              <a:rPr lang="en-GB" dirty="0" err="1">
                <a:solidFill>
                  <a:schemeClr val="bg2"/>
                </a:solidFill>
              </a:rPr>
              <a:t>dépenses</a:t>
            </a:r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E4095-3E32-43EB-B417-5D9499C4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02602"/>
            <a:ext cx="7886700" cy="482600"/>
          </a:xfrm>
        </p:spPr>
        <p:txBody>
          <a:bodyPr/>
          <a:lstStyle/>
          <a:p>
            <a:r>
              <a:rPr lang="fr-CA" sz="1800" b="1"/>
              <a:t>Par direction</a:t>
            </a:r>
            <a:endParaRPr lang="en-ID" sz="1800" b="1"/>
          </a:p>
          <a:p>
            <a:endParaRPr lang="en-ID" sz="1800" b="1"/>
          </a:p>
          <a:p>
            <a:endParaRPr lang="en-ID"/>
          </a:p>
          <a:p>
            <a:endParaRPr lang="en-ID"/>
          </a:p>
          <a:p>
            <a:endParaRPr lang="en-ID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D7B0E8-D602-4DE5-9605-8C0CB44F75E3}"/>
              </a:ext>
            </a:extLst>
          </p:cNvPr>
          <p:cNvSpPr/>
          <p:nvPr/>
        </p:nvSpPr>
        <p:spPr>
          <a:xfrm>
            <a:off x="4288499" y="655975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61" name="Image 60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5ADF3A3-9075-49A8-A026-4C69CA8F8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76038"/>
            <a:ext cx="1156467" cy="603211"/>
          </a:xfrm>
          <a:prstGeom prst="rect">
            <a:avLst/>
          </a:prstGeom>
        </p:spPr>
      </p:pic>
      <p:graphicFrame>
        <p:nvGraphicFramePr>
          <p:cNvPr id="34" name="Graphique 33">
            <a:extLst>
              <a:ext uri="{FF2B5EF4-FFF2-40B4-BE49-F238E27FC236}">
                <a16:creationId xmlns:a16="http://schemas.microsoft.com/office/drawing/2014/main" id="{C9D77214-2F88-4064-9280-B338B2EAED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0392"/>
              </p:ext>
            </p:extLst>
          </p:nvPr>
        </p:nvGraphicFramePr>
        <p:xfrm>
          <a:off x="-1" y="2030959"/>
          <a:ext cx="9143997" cy="482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6DFB003-06FC-4C12-B83A-7FF7963B66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254485"/>
              </p:ext>
            </p:extLst>
          </p:nvPr>
        </p:nvGraphicFramePr>
        <p:xfrm>
          <a:off x="-4" y="2092377"/>
          <a:ext cx="9144000" cy="482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59A0B351-9572-4C99-A039-6941F0EFEB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062769"/>
              </p:ext>
            </p:extLst>
          </p:nvPr>
        </p:nvGraphicFramePr>
        <p:xfrm>
          <a:off x="0" y="1988821"/>
          <a:ext cx="9143996" cy="4869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674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5" grpId="0"/>
      <p:bldP spid="2" grpId="0" build="p"/>
      <p:bldP spid="57" grpId="0" animBg="1"/>
      <p:bldGraphic spid="10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8FE8FD5-1822-4536-ABCF-F971ACCA61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2"/>
          <a:stretch/>
        </p:blipFill>
        <p:spPr>
          <a:xfrm>
            <a:off x="0" y="-35405"/>
            <a:ext cx="9144000" cy="2024225"/>
          </a:xfr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4093F45-EA41-4482-8938-9C7A1F3F579C}"/>
              </a:ext>
            </a:extLst>
          </p:cNvPr>
          <p:cNvSpPr/>
          <p:nvPr/>
        </p:nvSpPr>
        <p:spPr>
          <a:xfrm>
            <a:off x="0" y="-35405"/>
            <a:ext cx="9143998" cy="202422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D1AE2-12C1-4F59-91A8-9F3A1E3F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7341"/>
            <a:ext cx="7886700" cy="941388"/>
          </a:xfrm>
        </p:spPr>
        <p:txBody>
          <a:bodyPr/>
          <a:lstStyle/>
          <a:p>
            <a:r>
              <a:rPr lang="en-GB" dirty="0" err="1">
                <a:solidFill>
                  <a:schemeClr val="bg2"/>
                </a:solidFill>
              </a:rPr>
              <a:t>Évolution</a:t>
            </a:r>
            <a:r>
              <a:rPr lang="en-GB" dirty="0">
                <a:solidFill>
                  <a:schemeClr val="bg2"/>
                </a:solidFill>
              </a:rPr>
              <a:t> des </a:t>
            </a:r>
            <a:r>
              <a:rPr lang="en-GB" dirty="0" err="1">
                <a:solidFill>
                  <a:schemeClr val="bg2"/>
                </a:solidFill>
              </a:rPr>
              <a:t>dépenses</a:t>
            </a:r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E4095-3E32-43EB-B417-5D9499C4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02602"/>
            <a:ext cx="7886700" cy="482600"/>
          </a:xfrm>
        </p:spPr>
        <p:txBody>
          <a:bodyPr/>
          <a:lstStyle/>
          <a:p>
            <a:r>
              <a:rPr lang="fr-CA" sz="1800" b="1" dirty="0"/>
              <a:t>Par direction</a:t>
            </a:r>
            <a:endParaRPr lang="en-ID" sz="1800" b="1" dirty="0"/>
          </a:p>
          <a:p>
            <a:endParaRPr lang="en-ID" sz="1800" b="1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D7B0E8-D602-4DE5-9605-8C0CB44F75E3}"/>
              </a:ext>
            </a:extLst>
          </p:cNvPr>
          <p:cNvSpPr/>
          <p:nvPr/>
        </p:nvSpPr>
        <p:spPr>
          <a:xfrm>
            <a:off x="4288499" y="655975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61" name="Image 60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5ADF3A3-9075-49A8-A026-4C69CA8F8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76038"/>
            <a:ext cx="1156467" cy="603211"/>
          </a:xfrm>
          <a:prstGeom prst="rect">
            <a:avLst/>
          </a:prstGeom>
        </p:spPr>
      </p:pic>
      <p:graphicFrame>
        <p:nvGraphicFramePr>
          <p:cNvPr id="34" name="Graphique 33">
            <a:extLst>
              <a:ext uri="{FF2B5EF4-FFF2-40B4-BE49-F238E27FC236}">
                <a16:creationId xmlns:a16="http://schemas.microsoft.com/office/drawing/2014/main" id="{C9D77214-2F88-4064-9280-B338B2EAED4B}"/>
              </a:ext>
            </a:extLst>
          </p:cNvPr>
          <p:cNvGraphicFramePr>
            <a:graphicFrameLocks/>
          </p:cNvGraphicFramePr>
          <p:nvPr/>
        </p:nvGraphicFramePr>
        <p:xfrm>
          <a:off x="-1" y="2030959"/>
          <a:ext cx="9143997" cy="482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6DFB003-06FC-4C12-B83A-7FF7963B66C1}"/>
              </a:ext>
            </a:extLst>
          </p:cNvPr>
          <p:cNvGraphicFramePr>
            <a:graphicFrameLocks/>
          </p:cNvGraphicFramePr>
          <p:nvPr/>
        </p:nvGraphicFramePr>
        <p:xfrm>
          <a:off x="-4" y="2092377"/>
          <a:ext cx="9144000" cy="482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43E5592E-7325-475B-BE48-D51DE09CA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836052"/>
              </p:ext>
            </p:extLst>
          </p:nvPr>
        </p:nvGraphicFramePr>
        <p:xfrm>
          <a:off x="352337" y="2115384"/>
          <a:ext cx="8531604" cy="397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9786">
                  <a:extLst>
                    <a:ext uri="{9D8B030D-6E8A-4147-A177-3AD203B41FA5}">
                      <a16:colId xmlns:a16="http://schemas.microsoft.com/office/drawing/2014/main" val="2201235537"/>
                    </a:ext>
                  </a:extLst>
                </a:gridCol>
                <a:gridCol w="1220388">
                  <a:extLst>
                    <a:ext uri="{9D8B030D-6E8A-4147-A177-3AD203B41FA5}">
                      <a16:colId xmlns:a16="http://schemas.microsoft.com/office/drawing/2014/main" val="1979082774"/>
                    </a:ext>
                  </a:extLst>
                </a:gridCol>
                <a:gridCol w="1429966">
                  <a:extLst>
                    <a:ext uri="{9D8B030D-6E8A-4147-A177-3AD203B41FA5}">
                      <a16:colId xmlns:a16="http://schemas.microsoft.com/office/drawing/2014/main" val="2439388892"/>
                    </a:ext>
                  </a:extLst>
                </a:gridCol>
                <a:gridCol w="1471464">
                  <a:extLst>
                    <a:ext uri="{9D8B030D-6E8A-4147-A177-3AD203B41FA5}">
                      <a16:colId xmlns:a16="http://schemas.microsoft.com/office/drawing/2014/main" val="14521740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tx1"/>
                          </a:solidFill>
                        </a:rPr>
                        <a:t>Écart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451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>
                          <a:solidFill>
                            <a:schemeClr val="bg1"/>
                          </a:solidFill>
                        </a:rPr>
                        <a:t>Administration générale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4 278 322 $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4 230 231 $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-1,12%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9190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>
                          <a:solidFill>
                            <a:schemeClr val="bg1"/>
                          </a:solidFill>
                        </a:rPr>
                        <a:t>Sécurité publique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2 898 929 $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2 982 340 $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2,88%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7170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>
                          <a:solidFill>
                            <a:schemeClr val="bg1"/>
                          </a:solidFill>
                        </a:rPr>
                        <a:t>Transport routier et aéroport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6 577 674 $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6 926 674 $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5,31%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89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>
                          <a:solidFill>
                            <a:schemeClr val="bg1"/>
                          </a:solidFill>
                        </a:rPr>
                        <a:t>Hygiène du milieu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5 467 397 $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5 968 104 $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9,16%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985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>
                          <a:solidFill>
                            <a:schemeClr val="bg1"/>
                          </a:solidFill>
                        </a:rPr>
                        <a:t>Aménagement, urbanisme et développement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1 429 042 $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1 499 673 $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4,94%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5853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>
                          <a:solidFill>
                            <a:schemeClr val="bg1"/>
                          </a:solidFill>
                        </a:rPr>
                        <a:t>Loisirs et 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3 279 546 $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3 515 928 $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7,21%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1999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>
                          <a:solidFill>
                            <a:schemeClr val="bg1"/>
                          </a:solidFill>
                        </a:rPr>
                        <a:t>Investissements à long terme (dette)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5 598 974 $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5 687 627 $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1,58%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933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>
                          <a:solidFill>
                            <a:schemeClr val="bg1"/>
                          </a:solidFill>
                        </a:rPr>
                        <a:t>Affectations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(1 814 262 $)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(1 765 402 $)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-2,69%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6113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>
                          <a:solidFill>
                            <a:schemeClr val="bg1"/>
                          </a:solidFill>
                        </a:rPr>
                        <a:t>Réserves de quartier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172 000 $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159 000 $ 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-7,56%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0982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7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5" grpId="0"/>
      <p:bldP spid="2" grpId="0" build="p"/>
      <p:bldP spid="57" grpId="0" animBg="1"/>
      <p:bldGraphic spid="1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8FE8FD5-1822-4536-ABCF-F971ACCA61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2"/>
          <a:stretch/>
        </p:blipFill>
        <p:spPr>
          <a:xfrm>
            <a:off x="0" y="-35405"/>
            <a:ext cx="9144000" cy="2024225"/>
          </a:xfr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F4093F45-EA41-4482-8938-9C7A1F3F579C}"/>
              </a:ext>
            </a:extLst>
          </p:cNvPr>
          <p:cNvSpPr/>
          <p:nvPr/>
        </p:nvSpPr>
        <p:spPr>
          <a:xfrm>
            <a:off x="0" y="-35405"/>
            <a:ext cx="9143998" cy="202422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D1AE2-12C1-4F59-91A8-9F3A1E3F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7341"/>
            <a:ext cx="7886700" cy="941388"/>
          </a:xfrm>
        </p:spPr>
        <p:txBody>
          <a:bodyPr/>
          <a:lstStyle/>
          <a:p>
            <a:r>
              <a:rPr lang="en-GB" dirty="0" err="1">
                <a:solidFill>
                  <a:schemeClr val="bg2"/>
                </a:solidFill>
              </a:rPr>
              <a:t>Évolution</a:t>
            </a:r>
            <a:r>
              <a:rPr lang="en-GB" dirty="0">
                <a:solidFill>
                  <a:schemeClr val="bg2"/>
                </a:solidFill>
              </a:rPr>
              <a:t> des </a:t>
            </a:r>
            <a:r>
              <a:rPr lang="en-GB" dirty="0" err="1">
                <a:solidFill>
                  <a:schemeClr val="bg2"/>
                </a:solidFill>
              </a:rPr>
              <a:t>dépenses</a:t>
            </a:r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E4095-3E32-43EB-B417-5D9499C4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302602"/>
            <a:ext cx="7886700" cy="482600"/>
          </a:xfrm>
        </p:spPr>
        <p:txBody>
          <a:bodyPr/>
          <a:lstStyle/>
          <a:p>
            <a:r>
              <a:rPr lang="fr-CA" sz="1800" b="1" dirty="0"/>
              <a:t>Par direction</a:t>
            </a:r>
            <a:endParaRPr lang="en-ID" sz="1800" b="1" dirty="0"/>
          </a:p>
          <a:p>
            <a:endParaRPr lang="en-ID" sz="1800" b="1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D7B0E8-D602-4DE5-9605-8C0CB44F75E3}"/>
              </a:ext>
            </a:extLst>
          </p:cNvPr>
          <p:cNvSpPr/>
          <p:nvPr/>
        </p:nvSpPr>
        <p:spPr>
          <a:xfrm>
            <a:off x="4288499" y="655975"/>
            <a:ext cx="567000" cy="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>
              <a:solidFill>
                <a:schemeClr val="accent1"/>
              </a:solidFill>
            </a:endParaRPr>
          </a:p>
        </p:txBody>
      </p:sp>
      <p:pic>
        <p:nvPicPr>
          <p:cNvPr id="61" name="Image 60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5ADF3A3-9075-49A8-A026-4C69CA8F8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2" y="176038"/>
            <a:ext cx="1156467" cy="603211"/>
          </a:xfrm>
          <a:prstGeom prst="rect">
            <a:avLst/>
          </a:prstGeom>
        </p:spPr>
      </p:pic>
      <p:graphicFrame>
        <p:nvGraphicFramePr>
          <p:cNvPr id="34" name="Graphique 33">
            <a:extLst>
              <a:ext uri="{FF2B5EF4-FFF2-40B4-BE49-F238E27FC236}">
                <a16:creationId xmlns:a16="http://schemas.microsoft.com/office/drawing/2014/main" id="{C9D77214-2F88-4064-9280-B338B2EAED4B}"/>
              </a:ext>
            </a:extLst>
          </p:cNvPr>
          <p:cNvGraphicFramePr>
            <a:graphicFrameLocks/>
          </p:cNvGraphicFramePr>
          <p:nvPr/>
        </p:nvGraphicFramePr>
        <p:xfrm>
          <a:off x="-1" y="2030959"/>
          <a:ext cx="9143997" cy="482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C8A38854-8721-4A50-916D-7DDBB2D0D4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705052"/>
              </p:ext>
            </p:extLst>
          </p:nvPr>
        </p:nvGraphicFramePr>
        <p:xfrm>
          <a:off x="-2" y="1988820"/>
          <a:ext cx="9144002" cy="486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4860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5" grpId="0"/>
      <p:bldP spid="2" grpId="0" build="p"/>
      <p:bldP spid="5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uznic Dark">
      <a:dk1>
        <a:srgbClr val="FFFFFF"/>
      </a:dk1>
      <a:lt1>
        <a:srgbClr val="3C3C3C"/>
      </a:lt1>
      <a:dk2>
        <a:srgbClr val="313C3F"/>
      </a:dk2>
      <a:lt2>
        <a:srgbClr val="FFFFFF"/>
      </a:lt2>
      <a:accent1>
        <a:srgbClr val="0089FA"/>
      </a:accent1>
      <a:accent2>
        <a:srgbClr val="416ADF"/>
      </a:accent2>
      <a:accent3>
        <a:srgbClr val="9453D5"/>
      </a:accent3>
      <a:accent4>
        <a:srgbClr val="C742E2"/>
      </a:accent4>
      <a:accent5>
        <a:srgbClr val="EB3DA0"/>
      </a:accent5>
      <a:accent6>
        <a:srgbClr val="E54979"/>
      </a:accent6>
      <a:hlink>
        <a:srgbClr val="8F8F8F"/>
      </a:hlink>
      <a:folHlink>
        <a:srgbClr val="A5A5A5"/>
      </a:folHlink>
    </a:clrScheme>
    <a:fontScheme name="Custom 18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1890</TotalTime>
  <Words>1359</Words>
  <Application>Microsoft Office PowerPoint</Application>
  <PresentationFormat>Affichage à l'écran (4:3)</PresentationFormat>
  <Paragraphs>411</Paragraphs>
  <Slides>27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Montserrat</vt:lpstr>
      <vt:lpstr>Open Sans</vt:lpstr>
      <vt:lpstr>Sitka Small</vt:lpstr>
      <vt:lpstr>Office Theme</vt:lpstr>
      <vt:lpstr>Budget 2022</vt:lpstr>
      <vt:lpstr>Présentation du  budget 2022</vt:lpstr>
      <vt:lpstr>2012-2022</vt:lpstr>
      <vt:lpstr>Dépenses incompressibles</vt:lpstr>
      <vt:lpstr>Répartition sommaire des dépenses</vt:lpstr>
      <vt:lpstr>Évolution des dépenses</vt:lpstr>
      <vt:lpstr>Répartition sommaire des dépenses</vt:lpstr>
      <vt:lpstr>Évolution des dépenses</vt:lpstr>
      <vt:lpstr>Évolution des dépenses</vt:lpstr>
      <vt:lpstr>Répartition des revenus</vt:lpstr>
      <vt:lpstr>AUGMENTATION DES DÉPENSES</vt:lpstr>
      <vt:lpstr>NOUVEAUX REVENUS</vt:lpstr>
      <vt:lpstr>NOUVELLES ÉCONOMIES</vt:lpstr>
      <vt:lpstr>LE POINT SUR LES SURPLUS</vt:lpstr>
      <vt:lpstr>TARIFICATIONS</vt:lpstr>
      <vt:lpstr>IMPACT SUR LE  COMPTE DE TAXES  </vt:lpstr>
      <vt:lpstr>GASPÉ VS D’AUTRES VILLES</vt:lpstr>
      <vt:lpstr>LE POINT SUR LE LOGEMENT</vt:lpstr>
      <vt:lpstr>Situation du logement</vt:lpstr>
      <vt:lpstr>CONSTRUCTION DE MAISONS  ET DE LOGEMENTS</vt:lpstr>
      <vt:lpstr>Marché de la construction</vt:lpstr>
      <vt:lpstr>Marché de la construction</vt:lpstr>
      <vt:lpstr>ÉTUDE SUR LES BESOINS EN  NOUVEAUX LOGEMENTS</vt:lpstr>
      <vt:lpstr>Plan triennal d’immobilisations</vt:lpstr>
      <vt:lpstr>2014-2022</vt:lpstr>
      <vt:lpstr>3. FAITS SAILLANTS - PTI</vt:lpstr>
      <vt:lpstr>MERCI!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ENJOY THE CITY</dc:title>
  <dc:creator>SlideFactory</dc:creator>
  <cp:lastModifiedBy>Jerome Tardif</cp:lastModifiedBy>
  <cp:revision>22</cp:revision>
  <cp:lastPrinted>2021-12-15T20:55:09Z</cp:lastPrinted>
  <dcterms:created xsi:type="dcterms:W3CDTF">2019-06-11T14:28:42Z</dcterms:created>
  <dcterms:modified xsi:type="dcterms:W3CDTF">2021-12-21T00:52:28Z</dcterms:modified>
</cp:coreProperties>
</file>